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10693400" cy="7562850"/>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27"/>
    <p:restoredTop sz="94694"/>
  </p:normalViewPr>
  <p:slideViewPr>
    <p:cSldViewPr>
      <p:cViewPr varScale="1">
        <p:scale>
          <a:sx n="133" d="100"/>
          <a:sy n="133" d="100"/>
        </p:scale>
        <p:origin x="4284" y="13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301642" cy="341026"/>
          </a:xfrm>
          <a:prstGeom prst="rect">
            <a:avLst/>
          </a:prstGeom>
        </p:spPr>
        <p:txBody>
          <a:bodyPr vert="horz" lIns="83768" tIns="41884" rIns="83768" bIns="41884" rtlCol="0"/>
          <a:lstStyle>
            <a:lvl1pPr algn="l">
              <a:defRPr sz="1100"/>
            </a:lvl1pPr>
          </a:lstStyle>
          <a:p>
            <a:endParaRPr lang="de-CH"/>
          </a:p>
        </p:txBody>
      </p:sp>
      <p:sp>
        <p:nvSpPr>
          <p:cNvPr id="3" name="Datumsplatzhalter 2"/>
          <p:cNvSpPr>
            <a:spLocks noGrp="1"/>
          </p:cNvSpPr>
          <p:nvPr>
            <p:ph type="dt" idx="1"/>
          </p:nvPr>
        </p:nvSpPr>
        <p:spPr>
          <a:xfrm>
            <a:off x="5623524" y="0"/>
            <a:ext cx="4300168" cy="341026"/>
          </a:xfrm>
          <a:prstGeom prst="rect">
            <a:avLst/>
          </a:prstGeom>
        </p:spPr>
        <p:txBody>
          <a:bodyPr vert="horz" lIns="83768" tIns="41884" rIns="83768" bIns="41884" rtlCol="0"/>
          <a:lstStyle>
            <a:lvl1pPr algn="r">
              <a:defRPr sz="1100"/>
            </a:lvl1pPr>
          </a:lstStyle>
          <a:p>
            <a:fld id="{F108BEE9-5287-4159-9CC3-B9D1420AB11E}" type="datetimeFigureOut">
              <a:rPr lang="de-CH" smtClean="0"/>
              <a:t>07.04.2026</a:t>
            </a:fld>
            <a:endParaRPr lang="de-CH"/>
          </a:p>
        </p:txBody>
      </p:sp>
      <p:sp>
        <p:nvSpPr>
          <p:cNvPr id="4" name="Folienbildplatzhalter 3"/>
          <p:cNvSpPr>
            <a:spLocks noGrp="1" noRot="1" noChangeAspect="1"/>
          </p:cNvSpPr>
          <p:nvPr>
            <p:ph type="sldImg" idx="2"/>
          </p:nvPr>
        </p:nvSpPr>
        <p:spPr>
          <a:xfrm>
            <a:off x="3343275" y="850900"/>
            <a:ext cx="3240088" cy="2292350"/>
          </a:xfrm>
          <a:prstGeom prst="rect">
            <a:avLst/>
          </a:prstGeom>
          <a:noFill/>
          <a:ln w="12700">
            <a:solidFill>
              <a:prstClr val="black"/>
            </a:solidFill>
          </a:ln>
        </p:spPr>
        <p:txBody>
          <a:bodyPr vert="horz" lIns="83768" tIns="41884" rIns="83768" bIns="41884" rtlCol="0" anchor="ctr"/>
          <a:lstStyle/>
          <a:p>
            <a:endParaRPr lang="de-CH"/>
          </a:p>
        </p:txBody>
      </p:sp>
      <p:sp>
        <p:nvSpPr>
          <p:cNvPr id="5" name="Notizenplatzhalter 4"/>
          <p:cNvSpPr>
            <a:spLocks noGrp="1"/>
          </p:cNvSpPr>
          <p:nvPr>
            <p:ph type="body" sz="quarter" idx="3"/>
          </p:nvPr>
        </p:nvSpPr>
        <p:spPr>
          <a:xfrm>
            <a:off x="993253" y="3271845"/>
            <a:ext cx="7940132" cy="2676834"/>
          </a:xfrm>
          <a:prstGeom prst="rect">
            <a:avLst/>
          </a:prstGeom>
        </p:spPr>
        <p:txBody>
          <a:bodyPr vert="horz" lIns="83768" tIns="41884" rIns="83768" bIns="4188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6456651"/>
            <a:ext cx="4301642" cy="341025"/>
          </a:xfrm>
          <a:prstGeom prst="rect">
            <a:avLst/>
          </a:prstGeom>
        </p:spPr>
        <p:txBody>
          <a:bodyPr vert="horz" lIns="83768" tIns="41884" rIns="83768" bIns="41884" rtlCol="0" anchor="b"/>
          <a:lstStyle>
            <a:lvl1pPr algn="l">
              <a:defRPr sz="1100"/>
            </a:lvl1pPr>
          </a:lstStyle>
          <a:p>
            <a:endParaRPr lang="de-CH"/>
          </a:p>
        </p:txBody>
      </p:sp>
      <p:sp>
        <p:nvSpPr>
          <p:cNvPr id="7" name="Foliennummernplatzhalter 6"/>
          <p:cNvSpPr>
            <a:spLocks noGrp="1"/>
          </p:cNvSpPr>
          <p:nvPr>
            <p:ph type="sldNum" sz="quarter" idx="5"/>
          </p:nvPr>
        </p:nvSpPr>
        <p:spPr>
          <a:xfrm>
            <a:off x="5623524" y="6456651"/>
            <a:ext cx="4300168" cy="341025"/>
          </a:xfrm>
          <a:prstGeom prst="rect">
            <a:avLst/>
          </a:prstGeom>
        </p:spPr>
        <p:txBody>
          <a:bodyPr vert="horz" lIns="83768" tIns="41884" rIns="83768" bIns="41884" rtlCol="0" anchor="b"/>
          <a:lstStyle>
            <a:lvl1pPr algn="r">
              <a:defRPr sz="1100"/>
            </a:lvl1pPr>
          </a:lstStyle>
          <a:p>
            <a:fld id="{468E31C4-6447-4138-905A-C998F3E36841}" type="slidenum">
              <a:rPr lang="de-CH" smtClean="0"/>
              <a:t>‹Nr.›</a:t>
            </a:fld>
            <a:endParaRPr lang="de-CH"/>
          </a:p>
        </p:txBody>
      </p:sp>
    </p:spTree>
    <p:extLst>
      <p:ext uri="{BB962C8B-B14F-4D97-AF65-F5344CB8AC3E}">
        <p14:creationId xmlns:p14="http://schemas.microsoft.com/office/powerpoint/2010/main" val="1365200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468E31C4-6447-4138-905A-C998F3E36841}" type="slidenum">
              <a:rPr lang="de-CH" smtClean="0"/>
              <a:t>1</a:t>
            </a:fld>
            <a:endParaRPr lang="de-CH"/>
          </a:p>
        </p:txBody>
      </p:sp>
    </p:spTree>
    <p:extLst>
      <p:ext uri="{BB962C8B-B14F-4D97-AF65-F5344CB8AC3E}">
        <p14:creationId xmlns:p14="http://schemas.microsoft.com/office/powerpoint/2010/main" val="3818384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468E31C4-6447-4138-905A-C998F3E36841}" type="slidenum">
              <a:rPr lang="de-CH" smtClean="0"/>
              <a:t>2</a:t>
            </a:fld>
            <a:endParaRPr lang="de-CH"/>
          </a:p>
        </p:txBody>
      </p:sp>
    </p:spTree>
    <p:extLst>
      <p:ext uri="{BB962C8B-B14F-4D97-AF65-F5344CB8AC3E}">
        <p14:creationId xmlns:p14="http://schemas.microsoft.com/office/powerpoint/2010/main" val="1831347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sz="2300" b="1" i="0">
                <a:solidFill>
                  <a:srgbClr val="231F20"/>
                </a:solidFill>
                <a:latin typeface="HelveticaNeueLT Pro 55 Roman"/>
                <a:cs typeface="HelveticaNeueLT Pro 55 Roman"/>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31F20"/>
                </a:solidFill>
                <a:latin typeface="HelveticaNeueLT Pro 55 Roman"/>
                <a:cs typeface="HelveticaNeueLT Pro 55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31F20"/>
                </a:solidFill>
                <a:latin typeface="HelveticaNeueLT Pro 55 Roman"/>
                <a:cs typeface="HelveticaNeueLT Pro 55 Roman"/>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31F20"/>
                </a:solidFill>
                <a:latin typeface="HelveticaNeueLT Pro 55 Roman"/>
                <a:cs typeface="HelveticaNeueLT Pro 55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1299" y="409433"/>
            <a:ext cx="1588770" cy="668019"/>
          </a:xfrm>
          <a:prstGeom prst="rect">
            <a:avLst/>
          </a:prstGeom>
        </p:spPr>
        <p:txBody>
          <a:bodyPr wrap="square" lIns="0" tIns="0" rIns="0" bIns="0">
            <a:spAutoFit/>
          </a:bodyPr>
          <a:lstStyle>
            <a:lvl1pPr>
              <a:defRPr sz="2300" b="1" i="0">
                <a:solidFill>
                  <a:srgbClr val="231F20"/>
                </a:solidFill>
                <a:latin typeface="HelveticaNeueLT Pro 55 Roman"/>
                <a:cs typeface="HelveticaNeueLT Pro 55 Roman"/>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4/7/2026</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11.jpe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6B48CCB-B0ED-4397-1C69-B848A312AF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1812" y="180000"/>
            <a:ext cx="3111053" cy="2075048"/>
          </a:xfrm>
          <a:prstGeom prst="rect">
            <a:avLst/>
          </a:prstGeom>
        </p:spPr>
      </p:pic>
      <p:sp>
        <p:nvSpPr>
          <p:cNvPr id="8" name="object 8"/>
          <p:cNvSpPr/>
          <p:nvPr/>
        </p:nvSpPr>
        <p:spPr>
          <a:xfrm>
            <a:off x="8920999" y="1149628"/>
            <a:ext cx="1656080" cy="1656080"/>
          </a:xfrm>
          <a:custGeom>
            <a:avLst/>
            <a:gdLst/>
            <a:ahLst/>
            <a:cxnLst/>
            <a:rect l="l" t="t" r="r" b="b"/>
            <a:pathLst>
              <a:path w="1656079" h="1656080">
                <a:moveTo>
                  <a:pt x="828001" y="0"/>
                </a:moveTo>
                <a:lnTo>
                  <a:pt x="779350" y="1405"/>
                </a:lnTo>
                <a:lnTo>
                  <a:pt x="731440" y="5570"/>
                </a:lnTo>
                <a:lnTo>
                  <a:pt x="684347" y="12417"/>
                </a:lnTo>
                <a:lnTo>
                  <a:pt x="638149" y="21868"/>
                </a:lnTo>
                <a:lnTo>
                  <a:pt x="592925" y="33845"/>
                </a:lnTo>
                <a:lnTo>
                  <a:pt x="548752" y="48271"/>
                </a:lnTo>
                <a:lnTo>
                  <a:pt x="505707" y="65069"/>
                </a:lnTo>
                <a:lnTo>
                  <a:pt x="463869" y="84159"/>
                </a:lnTo>
                <a:lnTo>
                  <a:pt x="423314" y="105466"/>
                </a:lnTo>
                <a:lnTo>
                  <a:pt x="384121" y="128910"/>
                </a:lnTo>
                <a:lnTo>
                  <a:pt x="346367" y="154416"/>
                </a:lnTo>
                <a:lnTo>
                  <a:pt x="310130" y="181903"/>
                </a:lnTo>
                <a:lnTo>
                  <a:pt x="275488" y="211297"/>
                </a:lnTo>
                <a:lnTo>
                  <a:pt x="242517" y="242517"/>
                </a:lnTo>
                <a:lnTo>
                  <a:pt x="211297" y="275488"/>
                </a:lnTo>
                <a:lnTo>
                  <a:pt x="181903" y="310130"/>
                </a:lnTo>
                <a:lnTo>
                  <a:pt x="154416" y="346367"/>
                </a:lnTo>
                <a:lnTo>
                  <a:pt x="128910" y="384121"/>
                </a:lnTo>
                <a:lnTo>
                  <a:pt x="105466" y="423314"/>
                </a:lnTo>
                <a:lnTo>
                  <a:pt x="84159" y="463869"/>
                </a:lnTo>
                <a:lnTo>
                  <a:pt x="65069" y="505707"/>
                </a:lnTo>
                <a:lnTo>
                  <a:pt x="48271" y="548752"/>
                </a:lnTo>
                <a:lnTo>
                  <a:pt x="33845" y="592925"/>
                </a:lnTo>
                <a:lnTo>
                  <a:pt x="21868" y="638149"/>
                </a:lnTo>
                <a:lnTo>
                  <a:pt x="12417" y="684347"/>
                </a:lnTo>
                <a:lnTo>
                  <a:pt x="5570" y="731440"/>
                </a:lnTo>
                <a:lnTo>
                  <a:pt x="1405" y="779350"/>
                </a:lnTo>
                <a:lnTo>
                  <a:pt x="0" y="828001"/>
                </a:lnTo>
                <a:lnTo>
                  <a:pt x="1405" y="876652"/>
                </a:lnTo>
                <a:lnTo>
                  <a:pt x="5570" y="924563"/>
                </a:lnTo>
                <a:lnTo>
                  <a:pt x="12417" y="971656"/>
                </a:lnTo>
                <a:lnTo>
                  <a:pt x="21868" y="1017853"/>
                </a:lnTo>
                <a:lnTo>
                  <a:pt x="33845" y="1063078"/>
                </a:lnTo>
                <a:lnTo>
                  <a:pt x="48271" y="1107251"/>
                </a:lnTo>
                <a:lnTo>
                  <a:pt x="65069" y="1150295"/>
                </a:lnTo>
                <a:lnTo>
                  <a:pt x="84159" y="1192134"/>
                </a:lnTo>
                <a:lnTo>
                  <a:pt x="105466" y="1232689"/>
                </a:lnTo>
                <a:lnTo>
                  <a:pt x="128910" y="1271882"/>
                </a:lnTo>
                <a:lnTo>
                  <a:pt x="154416" y="1309636"/>
                </a:lnTo>
                <a:lnTo>
                  <a:pt x="181903" y="1345873"/>
                </a:lnTo>
                <a:lnTo>
                  <a:pt x="211297" y="1380515"/>
                </a:lnTo>
                <a:lnTo>
                  <a:pt x="242517" y="1413486"/>
                </a:lnTo>
                <a:lnTo>
                  <a:pt x="275488" y="1444706"/>
                </a:lnTo>
                <a:lnTo>
                  <a:pt x="310130" y="1474099"/>
                </a:lnTo>
                <a:lnTo>
                  <a:pt x="346367" y="1501587"/>
                </a:lnTo>
                <a:lnTo>
                  <a:pt x="384121" y="1527092"/>
                </a:lnTo>
                <a:lnTo>
                  <a:pt x="423314" y="1550537"/>
                </a:lnTo>
                <a:lnTo>
                  <a:pt x="463869" y="1571844"/>
                </a:lnTo>
                <a:lnTo>
                  <a:pt x="505707" y="1590934"/>
                </a:lnTo>
                <a:lnTo>
                  <a:pt x="548752" y="1607732"/>
                </a:lnTo>
                <a:lnTo>
                  <a:pt x="592925" y="1622158"/>
                </a:lnTo>
                <a:lnTo>
                  <a:pt x="638149" y="1634135"/>
                </a:lnTo>
                <a:lnTo>
                  <a:pt x="684347" y="1643586"/>
                </a:lnTo>
                <a:lnTo>
                  <a:pt x="731440" y="1650433"/>
                </a:lnTo>
                <a:lnTo>
                  <a:pt x="779350" y="1654598"/>
                </a:lnTo>
                <a:lnTo>
                  <a:pt x="828001" y="1656003"/>
                </a:lnTo>
                <a:lnTo>
                  <a:pt x="876652" y="1654598"/>
                </a:lnTo>
                <a:lnTo>
                  <a:pt x="924563" y="1650433"/>
                </a:lnTo>
                <a:lnTo>
                  <a:pt x="971656" y="1643586"/>
                </a:lnTo>
                <a:lnTo>
                  <a:pt x="1017853" y="1634135"/>
                </a:lnTo>
                <a:lnTo>
                  <a:pt x="1063078" y="1622158"/>
                </a:lnTo>
                <a:lnTo>
                  <a:pt x="1107251" y="1607732"/>
                </a:lnTo>
                <a:lnTo>
                  <a:pt x="1150295" y="1590934"/>
                </a:lnTo>
                <a:lnTo>
                  <a:pt x="1192134" y="1571844"/>
                </a:lnTo>
                <a:lnTo>
                  <a:pt x="1232689" y="1550537"/>
                </a:lnTo>
                <a:lnTo>
                  <a:pt x="1271882" y="1527092"/>
                </a:lnTo>
                <a:lnTo>
                  <a:pt x="1309636" y="1501587"/>
                </a:lnTo>
                <a:lnTo>
                  <a:pt x="1345873" y="1474099"/>
                </a:lnTo>
                <a:lnTo>
                  <a:pt x="1380515" y="1444706"/>
                </a:lnTo>
                <a:lnTo>
                  <a:pt x="1413486" y="1413486"/>
                </a:lnTo>
                <a:lnTo>
                  <a:pt x="1444706" y="1380515"/>
                </a:lnTo>
                <a:lnTo>
                  <a:pt x="1474099" y="1345873"/>
                </a:lnTo>
                <a:lnTo>
                  <a:pt x="1501587" y="1309636"/>
                </a:lnTo>
                <a:lnTo>
                  <a:pt x="1527092" y="1271882"/>
                </a:lnTo>
                <a:lnTo>
                  <a:pt x="1550537" y="1232689"/>
                </a:lnTo>
                <a:lnTo>
                  <a:pt x="1571844" y="1192134"/>
                </a:lnTo>
                <a:lnTo>
                  <a:pt x="1590934" y="1150295"/>
                </a:lnTo>
                <a:lnTo>
                  <a:pt x="1607732" y="1107251"/>
                </a:lnTo>
                <a:lnTo>
                  <a:pt x="1622158" y="1063078"/>
                </a:lnTo>
                <a:lnTo>
                  <a:pt x="1634135" y="1017853"/>
                </a:lnTo>
                <a:lnTo>
                  <a:pt x="1643586" y="971656"/>
                </a:lnTo>
                <a:lnTo>
                  <a:pt x="1650433" y="924563"/>
                </a:lnTo>
                <a:lnTo>
                  <a:pt x="1654598" y="876652"/>
                </a:lnTo>
                <a:lnTo>
                  <a:pt x="1656003" y="828001"/>
                </a:lnTo>
                <a:lnTo>
                  <a:pt x="1654598" y="779350"/>
                </a:lnTo>
                <a:lnTo>
                  <a:pt x="1650433" y="731440"/>
                </a:lnTo>
                <a:lnTo>
                  <a:pt x="1643586" y="684347"/>
                </a:lnTo>
                <a:lnTo>
                  <a:pt x="1634135" y="638149"/>
                </a:lnTo>
                <a:lnTo>
                  <a:pt x="1622158" y="592925"/>
                </a:lnTo>
                <a:lnTo>
                  <a:pt x="1607732" y="548752"/>
                </a:lnTo>
                <a:lnTo>
                  <a:pt x="1590934" y="505707"/>
                </a:lnTo>
                <a:lnTo>
                  <a:pt x="1571844" y="463869"/>
                </a:lnTo>
                <a:lnTo>
                  <a:pt x="1550537" y="423314"/>
                </a:lnTo>
                <a:lnTo>
                  <a:pt x="1527092" y="384121"/>
                </a:lnTo>
                <a:lnTo>
                  <a:pt x="1501587" y="346367"/>
                </a:lnTo>
                <a:lnTo>
                  <a:pt x="1474099" y="310130"/>
                </a:lnTo>
                <a:lnTo>
                  <a:pt x="1444706" y="275488"/>
                </a:lnTo>
                <a:lnTo>
                  <a:pt x="1413486" y="242517"/>
                </a:lnTo>
                <a:lnTo>
                  <a:pt x="1380515" y="211297"/>
                </a:lnTo>
                <a:lnTo>
                  <a:pt x="1345873" y="181903"/>
                </a:lnTo>
                <a:lnTo>
                  <a:pt x="1309636" y="154416"/>
                </a:lnTo>
                <a:lnTo>
                  <a:pt x="1271882" y="128910"/>
                </a:lnTo>
                <a:lnTo>
                  <a:pt x="1232689" y="105466"/>
                </a:lnTo>
                <a:lnTo>
                  <a:pt x="1192134" y="84159"/>
                </a:lnTo>
                <a:lnTo>
                  <a:pt x="1150295" y="65069"/>
                </a:lnTo>
                <a:lnTo>
                  <a:pt x="1107251" y="48271"/>
                </a:lnTo>
                <a:lnTo>
                  <a:pt x="1063078" y="33845"/>
                </a:lnTo>
                <a:lnTo>
                  <a:pt x="1017853" y="21868"/>
                </a:lnTo>
                <a:lnTo>
                  <a:pt x="971656" y="12417"/>
                </a:lnTo>
                <a:lnTo>
                  <a:pt x="924563" y="5570"/>
                </a:lnTo>
                <a:lnTo>
                  <a:pt x="876652" y="1405"/>
                </a:lnTo>
                <a:lnTo>
                  <a:pt x="828001" y="0"/>
                </a:lnTo>
                <a:close/>
              </a:path>
            </a:pathLst>
          </a:custGeom>
          <a:solidFill>
            <a:srgbClr val="ED1C24"/>
          </a:solidFill>
        </p:spPr>
        <p:txBody>
          <a:bodyPr wrap="square" lIns="0" tIns="0" rIns="0" bIns="0" rtlCol="0"/>
          <a:lstStyle/>
          <a:p>
            <a:endParaRPr/>
          </a:p>
        </p:txBody>
      </p:sp>
      <p:sp>
        <p:nvSpPr>
          <p:cNvPr id="2" name="object 2"/>
          <p:cNvSpPr txBox="1"/>
          <p:nvPr/>
        </p:nvSpPr>
        <p:spPr>
          <a:xfrm>
            <a:off x="239299" y="1612119"/>
            <a:ext cx="2136775" cy="850169"/>
          </a:xfrm>
          <a:prstGeom prst="rect">
            <a:avLst/>
          </a:prstGeom>
        </p:spPr>
        <p:txBody>
          <a:bodyPr vert="horz" wrap="square" lIns="0" tIns="12700" rIns="0" bIns="0" rtlCol="0">
            <a:spAutoFit/>
          </a:bodyPr>
          <a:lstStyle/>
          <a:p>
            <a:pPr marL="12700">
              <a:lnSpc>
                <a:spcPts val="1075"/>
              </a:lnSpc>
              <a:spcBef>
                <a:spcPts val="100"/>
              </a:spcBef>
            </a:pPr>
            <a:r>
              <a:rPr lang="de-CH" sz="900" b="1" dirty="0">
                <a:solidFill>
                  <a:srgbClr val="231F20"/>
                </a:solidFill>
                <a:latin typeface="HelveticaNeueLT Pro 55 Roman"/>
                <a:cs typeface="HelveticaNeueLT Pro 55 Roman"/>
              </a:rPr>
              <a:t>Donnerstag</a:t>
            </a:r>
            <a:r>
              <a:rPr sz="900" b="1" dirty="0">
                <a:solidFill>
                  <a:srgbClr val="231F20"/>
                </a:solidFill>
                <a:latin typeface="HelveticaNeueLT Pro 55 Roman"/>
                <a:cs typeface="HelveticaNeueLT Pro 55 Roman"/>
              </a:rPr>
              <a:t>, </a:t>
            </a:r>
            <a:r>
              <a:rPr lang="de-CH" sz="900" b="1" dirty="0">
                <a:solidFill>
                  <a:srgbClr val="231F20"/>
                </a:solidFill>
                <a:latin typeface="HelveticaNeueLT Pro 55 Roman"/>
                <a:cs typeface="HelveticaNeueLT Pro 55 Roman"/>
              </a:rPr>
              <a:t>18</a:t>
            </a:r>
            <a:r>
              <a:rPr sz="900" b="1" dirty="0">
                <a:solidFill>
                  <a:srgbClr val="231F20"/>
                </a:solidFill>
                <a:latin typeface="HelveticaNeueLT Pro 55 Roman"/>
                <a:cs typeface="HelveticaNeueLT Pro 55 Roman"/>
              </a:rPr>
              <a:t>. </a:t>
            </a:r>
            <a:r>
              <a:rPr lang="de-CH" sz="900" b="1" dirty="0">
                <a:solidFill>
                  <a:srgbClr val="231F20"/>
                </a:solidFill>
                <a:latin typeface="HelveticaNeueLT Pro 55 Roman"/>
                <a:cs typeface="HelveticaNeueLT Pro 55 Roman"/>
              </a:rPr>
              <a:t>März</a:t>
            </a:r>
            <a:endParaRPr sz="900" dirty="0">
              <a:latin typeface="HelveticaNeueLT Pro 55 Roman"/>
              <a:cs typeface="HelveticaNeueLT Pro 55 Roman"/>
            </a:endParaRPr>
          </a:p>
          <a:p>
            <a:pPr marL="12700">
              <a:lnSpc>
                <a:spcPts val="1075"/>
              </a:lnSpc>
            </a:pPr>
            <a:r>
              <a:rPr sz="900" dirty="0">
                <a:solidFill>
                  <a:srgbClr val="231F20"/>
                </a:solidFill>
                <a:latin typeface="HelveticaNeueLTPro-Md"/>
                <a:cs typeface="HelveticaNeueLTPro-Md"/>
              </a:rPr>
              <a:t>Individuelle</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Anreise,</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Check-In</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ab</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1</a:t>
            </a:r>
            <a:r>
              <a:rPr lang="de-CH" sz="900" dirty="0">
                <a:solidFill>
                  <a:srgbClr val="231F20"/>
                </a:solidFill>
                <a:latin typeface="HelveticaNeueLTPro-Md"/>
                <a:cs typeface="HelveticaNeueLTPro-Md"/>
              </a:rPr>
              <a:t>5</a:t>
            </a:r>
            <a:r>
              <a:rPr sz="900" dirty="0">
                <a:solidFill>
                  <a:srgbClr val="231F20"/>
                </a:solidFill>
                <a:latin typeface="HelveticaNeueLTPro-Md"/>
                <a:cs typeface="HelveticaNeueLTPro-Md"/>
              </a:rPr>
              <a:t> </a:t>
            </a:r>
            <a:r>
              <a:rPr sz="900" spc="-25" dirty="0">
                <a:solidFill>
                  <a:srgbClr val="231F20"/>
                </a:solidFill>
                <a:latin typeface="HelveticaNeueLTPro-Md"/>
                <a:cs typeface="HelveticaNeueLTPro-Md"/>
              </a:rPr>
              <a:t>Uhr</a:t>
            </a:r>
            <a:endParaRPr lang="de-CH" sz="900" spc="-25" dirty="0">
              <a:solidFill>
                <a:srgbClr val="231F20"/>
              </a:solidFill>
              <a:latin typeface="HelveticaNeueLTPro-Md"/>
              <a:cs typeface="HelveticaNeueLTPro-Md"/>
            </a:endParaRPr>
          </a:p>
          <a:p>
            <a:pPr marL="12700">
              <a:lnSpc>
                <a:spcPts val="1075"/>
              </a:lnSpc>
            </a:pPr>
            <a:endParaRPr lang="de-CH" sz="900" spc="-25" dirty="0">
              <a:solidFill>
                <a:srgbClr val="231F20"/>
              </a:solidFill>
              <a:highlight>
                <a:srgbClr val="FFFF00"/>
              </a:highlight>
              <a:latin typeface="HelveticaNeueLTPro-Md"/>
              <a:cs typeface="HelveticaNeueLTPro-Md"/>
            </a:endParaRPr>
          </a:p>
          <a:p>
            <a:pPr marL="12700">
              <a:lnSpc>
                <a:spcPts val="1075"/>
              </a:lnSpc>
            </a:pPr>
            <a:r>
              <a:rPr lang="de-CH" sz="900" spc="-25" dirty="0">
                <a:solidFill>
                  <a:srgbClr val="231F20"/>
                </a:solidFill>
                <a:latin typeface="HelveticaNeueLTPro-Md"/>
                <a:cs typeface="HelveticaNeueLTPro-Md"/>
              </a:rPr>
              <a:t>Unterricht Clubklassen Gruppe 1</a:t>
            </a:r>
          </a:p>
          <a:p>
            <a:pPr marL="12700">
              <a:lnSpc>
                <a:spcPts val="1075"/>
              </a:lnSpc>
            </a:pPr>
            <a:r>
              <a:rPr lang="de-CH" sz="900" spc="-25" dirty="0">
                <a:solidFill>
                  <a:srgbClr val="231F20"/>
                </a:solidFill>
                <a:latin typeface="HelveticaNeueLTPro-Md"/>
                <a:cs typeface="HelveticaNeueLTPro-Md"/>
              </a:rPr>
              <a:t>Unterricht Clubklassen Gruppe 2</a:t>
            </a:r>
          </a:p>
          <a:p>
            <a:pPr marL="12700">
              <a:lnSpc>
                <a:spcPts val="1075"/>
              </a:lnSpc>
            </a:pPr>
            <a:r>
              <a:rPr lang="de-CH" sz="900" spc="-25" dirty="0">
                <a:solidFill>
                  <a:srgbClr val="231F20"/>
                </a:solidFill>
                <a:latin typeface="HelveticaNeueLTPro-Md"/>
                <a:cs typeface="HelveticaNeueLTPro-Md"/>
              </a:rPr>
              <a:t>Freiwilliges Tanztraining mit Mischa</a:t>
            </a:r>
            <a:endParaRPr sz="900" dirty="0">
              <a:latin typeface="HelveticaNeueLTPro-Md"/>
              <a:cs typeface="HelveticaNeueLTPro-Md"/>
            </a:endParaRPr>
          </a:p>
        </p:txBody>
      </p:sp>
      <p:sp>
        <p:nvSpPr>
          <p:cNvPr id="3" name="object 3"/>
          <p:cNvSpPr txBox="1"/>
          <p:nvPr/>
        </p:nvSpPr>
        <p:spPr>
          <a:xfrm>
            <a:off x="239299" y="2727185"/>
            <a:ext cx="2151380" cy="709105"/>
          </a:xfrm>
          <a:prstGeom prst="rect">
            <a:avLst/>
          </a:prstGeom>
        </p:spPr>
        <p:txBody>
          <a:bodyPr vert="horz" wrap="square" lIns="0" tIns="12700" rIns="0" bIns="0" rtlCol="0">
            <a:spAutoFit/>
          </a:bodyPr>
          <a:lstStyle/>
          <a:p>
            <a:pPr marL="12700">
              <a:lnSpc>
                <a:spcPts val="1075"/>
              </a:lnSpc>
              <a:spcBef>
                <a:spcPts val="100"/>
              </a:spcBef>
            </a:pPr>
            <a:r>
              <a:rPr lang="de-CH" sz="900" b="1" dirty="0">
                <a:solidFill>
                  <a:srgbClr val="231F20"/>
                </a:solidFill>
                <a:latin typeface="HelveticaNeueLT Pro 55 Roman"/>
                <a:cs typeface="HelveticaNeueLT Pro 55 Roman"/>
              </a:rPr>
              <a:t>Freitag</a:t>
            </a:r>
            <a:r>
              <a:rPr sz="900" b="1" dirty="0">
                <a:solidFill>
                  <a:srgbClr val="231F20"/>
                </a:solidFill>
                <a:latin typeface="HelveticaNeueLT Pro 55 Roman"/>
                <a:cs typeface="HelveticaNeueLT Pro 55 Roman"/>
              </a:rPr>
              <a:t>, </a:t>
            </a:r>
            <a:r>
              <a:rPr lang="de-CH" sz="900" b="1" dirty="0">
                <a:solidFill>
                  <a:srgbClr val="231F20"/>
                </a:solidFill>
                <a:latin typeface="HelveticaNeueLT Pro 55 Roman"/>
                <a:cs typeface="HelveticaNeueLT Pro 55 Roman"/>
              </a:rPr>
              <a:t>19. März</a:t>
            </a:r>
            <a:endParaRPr sz="900" dirty="0">
              <a:latin typeface="HelveticaNeueLT Pro 55 Roman"/>
              <a:cs typeface="HelveticaNeueLT Pro 55 Roman"/>
            </a:endParaRPr>
          </a:p>
          <a:p>
            <a:pPr marL="12700" marR="5080">
              <a:lnSpc>
                <a:spcPts val="1070"/>
              </a:lnSpc>
              <a:spcBef>
                <a:spcPts val="40"/>
              </a:spcBef>
            </a:pPr>
            <a:r>
              <a:rPr sz="900" dirty="0">
                <a:solidFill>
                  <a:srgbClr val="231F20"/>
                </a:solidFill>
                <a:latin typeface="HelveticaNeueLTPro-Md"/>
                <a:cs typeface="HelveticaNeueLTPro-Md"/>
              </a:rPr>
              <a:t>Unterricht</a:t>
            </a:r>
            <a:r>
              <a:rPr sz="900" spc="-5" dirty="0">
                <a:solidFill>
                  <a:srgbClr val="231F20"/>
                </a:solidFill>
                <a:latin typeface="HelveticaNeueLTPro-Md"/>
                <a:cs typeface="HelveticaNeueLTPro-Md"/>
              </a:rPr>
              <a:t> </a:t>
            </a:r>
            <a:r>
              <a:rPr sz="900" dirty="0" err="1">
                <a:solidFill>
                  <a:srgbClr val="231F20"/>
                </a:solidFill>
                <a:latin typeface="HelveticaNeueLTPro-Md"/>
                <a:cs typeface="HelveticaNeueLTPro-Md"/>
              </a:rPr>
              <a:t>Clubklassen</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Gruppe</a:t>
            </a:r>
            <a:r>
              <a:rPr sz="900" spc="-5" dirty="0">
                <a:solidFill>
                  <a:srgbClr val="231F20"/>
                </a:solidFill>
                <a:latin typeface="HelveticaNeueLTPro-Md"/>
                <a:cs typeface="HelveticaNeueLTPro-Md"/>
              </a:rPr>
              <a:t> </a:t>
            </a:r>
            <a:r>
              <a:rPr lang="de-CH" sz="900" spc="-5" dirty="0">
                <a:solidFill>
                  <a:srgbClr val="231F20"/>
                </a:solidFill>
                <a:latin typeface="HelveticaNeueLTPro-Md"/>
                <a:cs typeface="HelveticaNeueLTPro-Md"/>
              </a:rPr>
              <a:t>2</a:t>
            </a:r>
            <a:r>
              <a:rPr sz="900" dirty="0">
                <a:solidFill>
                  <a:srgbClr val="231F20"/>
                </a:solidFill>
                <a:latin typeface="HelveticaNeueLTPro-Md"/>
                <a:cs typeface="HelveticaNeueLTPro-Md"/>
              </a:rPr>
              <a:t> Unterricht</a:t>
            </a:r>
            <a:r>
              <a:rPr sz="900" spc="-5" dirty="0">
                <a:solidFill>
                  <a:srgbClr val="231F20"/>
                </a:solidFill>
                <a:latin typeface="HelveticaNeueLTPro-Md"/>
                <a:cs typeface="HelveticaNeueLTPro-Md"/>
              </a:rPr>
              <a:t> </a:t>
            </a:r>
            <a:r>
              <a:rPr sz="900" dirty="0" err="1">
                <a:solidFill>
                  <a:srgbClr val="231F20"/>
                </a:solidFill>
                <a:latin typeface="HelveticaNeueLTPro-Md"/>
                <a:cs typeface="HelveticaNeueLTPro-Md"/>
              </a:rPr>
              <a:t>Clubklassen</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Gruppe</a:t>
            </a:r>
            <a:r>
              <a:rPr sz="900" spc="-5" dirty="0">
                <a:solidFill>
                  <a:srgbClr val="231F20"/>
                </a:solidFill>
                <a:latin typeface="HelveticaNeueLTPro-Md"/>
                <a:cs typeface="HelveticaNeueLTPro-Md"/>
              </a:rPr>
              <a:t> </a:t>
            </a:r>
            <a:r>
              <a:rPr lang="de-CH" sz="900" spc="-5" dirty="0">
                <a:solidFill>
                  <a:srgbClr val="231F20"/>
                </a:solidFill>
                <a:latin typeface="HelveticaNeueLTPro-Md"/>
                <a:cs typeface="HelveticaNeueLTPro-Md"/>
              </a:rPr>
              <a:t>1</a:t>
            </a:r>
            <a:endParaRPr lang="de-CH" sz="900" dirty="0">
              <a:solidFill>
                <a:srgbClr val="231F20"/>
              </a:solidFill>
              <a:latin typeface="HelveticaNeueLTPro-Md"/>
              <a:cs typeface="HelveticaNeueLTPro-Md"/>
            </a:endParaRPr>
          </a:p>
          <a:p>
            <a:pPr marL="12700" marR="5080">
              <a:lnSpc>
                <a:spcPts val="1070"/>
              </a:lnSpc>
              <a:spcBef>
                <a:spcPts val="40"/>
              </a:spcBef>
            </a:pPr>
            <a:r>
              <a:rPr lang="de-CH" sz="900" spc="-25" dirty="0">
                <a:solidFill>
                  <a:srgbClr val="231F20"/>
                </a:solidFill>
                <a:latin typeface="HelveticaNeueLTPro-Md"/>
                <a:cs typeface="HelveticaNeueLTPro-Md"/>
              </a:rPr>
              <a:t>Freiwilliges Tanztraining mit Mischa</a:t>
            </a:r>
            <a:endParaRPr lang="de-CH" sz="900" dirty="0">
              <a:latin typeface="HelveticaNeueLTPro-Md"/>
              <a:cs typeface="HelveticaNeueLTPro-Md"/>
            </a:endParaRPr>
          </a:p>
          <a:p>
            <a:pPr marL="12700" marR="5080">
              <a:lnSpc>
                <a:spcPts val="1070"/>
              </a:lnSpc>
              <a:spcBef>
                <a:spcPts val="40"/>
              </a:spcBef>
            </a:pPr>
            <a:endParaRPr sz="900" dirty="0">
              <a:latin typeface="HelveticaNeueLTPro-Md"/>
              <a:cs typeface="HelveticaNeueLTPro-Md"/>
            </a:endParaRPr>
          </a:p>
        </p:txBody>
      </p:sp>
      <p:sp>
        <p:nvSpPr>
          <p:cNvPr id="4" name="object 4"/>
          <p:cNvSpPr txBox="1"/>
          <p:nvPr/>
        </p:nvSpPr>
        <p:spPr>
          <a:xfrm>
            <a:off x="231996" y="3600793"/>
            <a:ext cx="2151380" cy="709105"/>
          </a:xfrm>
          <a:prstGeom prst="rect">
            <a:avLst/>
          </a:prstGeom>
        </p:spPr>
        <p:txBody>
          <a:bodyPr vert="horz" wrap="square" lIns="0" tIns="12700" rIns="0" bIns="0" rtlCol="0">
            <a:spAutoFit/>
          </a:bodyPr>
          <a:lstStyle/>
          <a:p>
            <a:pPr marL="12700">
              <a:lnSpc>
                <a:spcPts val="1075"/>
              </a:lnSpc>
              <a:spcBef>
                <a:spcPts val="100"/>
              </a:spcBef>
            </a:pPr>
            <a:r>
              <a:rPr lang="de-CH" sz="900" b="1" dirty="0">
                <a:solidFill>
                  <a:srgbClr val="231F20"/>
                </a:solidFill>
                <a:latin typeface="HelveticaNeueLT Pro 55 Roman"/>
                <a:cs typeface="HelveticaNeueLT Pro 55 Roman"/>
              </a:rPr>
              <a:t>Samstag,</a:t>
            </a:r>
            <a:r>
              <a:rPr sz="900" b="1" dirty="0">
                <a:solidFill>
                  <a:srgbClr val="231F20"/>
                </a:solidFill>
                <a:latin typeface="HelveticaNeueLT Pro 55 Roman"/>
                <a:cs typeface="HelveticaNeueLT Pro 55 Roman"/>
              </a:rPr>
              <a:t> </a:t>
            </a:r>
            <a:r>
              <a:rPr lang="de-CH" sz="900" b="1" dirty="0">
                <a:solidFill>
                  <a:srgbClr val="231F20"/>
                </a:solidFill>
                <a:latin typeface="HelveticaNeueLT Pro 55 Roman"/>
                <a:cs typeface="HelveticaNeueLT Pro 55 Roman"/>
              </a:rPr>
              <a:t>20. März</a:t>
            </a:r>
            <a:endParaRPr sz="900" dirty="0">
              <a:latin typeface="HelveticaNeueLT Pro 55 Roman"/>
              <a:cs typeface="HelveticaNeueLT Pro 55 Roman"/>
            </a:endParaRPr>
          </a:p>
          <a:p>
            <a:pPr marL="12700" marR="5080">
              <a:lnSpc>
                <a:spcPts val="1070"/>
              </a:lnSpc>
              <a:spcBef>
                <a:spcPts val="40"/>
              </a:spcBef>
            </a:pPr>
            <a:r>
              <a:rPr sz="900" dirty="0">
                <a:solidFill>
                  <a:srgbClr val="231F20"/>
                </a:solidFill>
                <a:latin typeface="HelveticaNeueLTPro-Md"/>
                <a:cs typeface="HelveticaNeueLTPro-Md"/>
              </a:rPr>
              <a:t>Unterricht</a:t>
            </a:r>
            <a:r>
              <a:rPr sz="900" spc="-5" dirty="0">
                <a:solidFill>
                  <a:srgbClr val="231F20"/>
                </a:solidFill>
                <a:latin typeface="HelveticaNeueLTPro-Md"/>
                <a:cs typeface="HelveticaNeueLTPro-Md"/>
              </a:rPr>
              <a:t> </a:t>
            </a:r>
            <a:r>
              <a:rPr sz="900" dirty="0" err="1">
                <a:solidFill>
                  <a:srgbClr val="231F20"/>
                </a:solidFill>
                <a:latin typeface="HelveticaNeueLTPro-Md"/>
                <a:cs typeface="HelveticaNeueLTPro-Md"/>
              </a:rPr>
              <a:t>Clubklassen</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Gruppe</a:t>
            </a:r>
            <a:r>
              <a:rPr sz="900" spc="-5" dirty="0">
                <a:solidFill>
                  <a:srgbClr val="231F20"/>
                </a:solidFill>
                <a:latin typeface="HelveticaNeueLTPro-Md"/>
                <a:cs typeface="HelveticaNeueLTPro-Md"/>
              </a:rPr>
              <a:t> </a:t>
            </a:r>
            <a:r>
              <a:rPr sz="900" spc="-50" dirty="0">
                <a:solidFill>
                  <a:srgbClr val="231F20"/>
                </a:solidFill>
                <a:latin typeface="HelveticaNeueLTPro-Md"/>
                <a:cs typeface="HelveticaNeueLTPro-Md"/>
              </a:rPr>
              <a:t>1</a:t>
            </a:r>
            <a:r>
              <a:rPr sz="900" dirty="0">
                <a:solidFill>
                  <a:srgbClr val="231F20"/>
                </a:solidFill>
                <a:latin typeface="HelveticaNeueLTPro-Md"/>
                <a:cs typeface="HelveticaNeueLTPro-Md"/>
              </a:rPr>
              <a:t> Unterricht</a:t>
            </a:r>
            <a:r>
              <a:rPr sz="900" spc="-5" dirty="0">
                <a:solidFill>
                  <a:srgbClr val="231F20"/>
                </a:solidFill>
                <a:latin typeface="HelveticaNeueLTPro-Md"/>
                <a:cs typeface="HelveticaNeueLTPro-Md"/>
              </a:rPr>
              <a:t> </a:t>
            </a:r>
            <a:r>
              <a:rPr sz="900" dirty="0" err="1">
                <a:solidFill>
                  <a:srgbClr val="231F20"/>
                </a:solidFill>
                <a:latin typeface="HelveticaNeueLTPro-Md"/>
                <a:cs typeface="HelveticaNeueLTPro-Md"/>
              </a:rPr>
              <a:t>Clubklassen</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Gruppe</a:t>
            </a:r>
            <a:r>
              <a:rPr sz="900" spc="-5" dirty="0">
                <a:solidFill>
                  <a:srgbClr val="231F20"/>
                </a:solidFill>
                <a:latin typeface="HelveticaNeueLTPro-Md"/>
                <a:cs typeface="HelveticaNeueLTPro-Md"/>
              </a:rPr>
              <a:t> </a:t>
            </a:r>
            <a:r>
              <a:rPr sz="900" spc="-50" dirty="0">
                <a:solidFill>
                  <a:srgbClr val="231F20"/>
                </a:solidFill>
                <a:latin typeface="HelveticaNeueLTPro-Md"/>
                <a:cs typeface="HelveticaNeueLTPro-Md"/>
              </a:rPr>
              <a:t>2</a:t>
            </a:r>
            <a:r>
              <a:rPr sz="900" dirty="0">
                <a:solidFill>
                  <a:srgbClr val="231F20"/>
                </a:solidFill>
                <a:latin typeface="HelveticaNeueLTPro-Md"/>
                <a:cs typeface="HelveticaNeueLTPro-Md"/>
              </a:rPr>
              <a:t> </a:t>
            </a:r>
            <a:endParaRPr lang="de-CH" sz="900" dirty="0">
              <a:solidFill>
                <a:srgbClr val="231F20"/>
              </a:solidFill>
              <a:latin typeface="HelveticaNeueLTPro-Md"/>
              <a:cs typeface="HelveticaNeueLTPro-Md"/>
            </a:endParaRPr>
          </a:p>
          <a:p>
            <a:pPr marL="12700" marR="5080">
              <a:lnSpc>
                <a:spcPts val="1070"/>
              </a:lnSpc>
              <a:spcBef>
                <a:spcPts val="40"/>
              </a:spcBef>
            </a:pPr>
            <a:r>
              <a:rPr lang="de-CH" sz="900" spc="-25" dirty="0">
                <a:solidFill>
                  <a:srgbClr val="231F20"/>
                </a:solidFill>
                <a:latin typeface="HelveticaNeueLTPro-Md"/>
                <a:cs typeface="HelveticaNeueLTPro-Md"/>
              </a:rPr>
              <a:t>Tanzparty</a:t>
            </a:r>
            <a:endParaRPr lang="de-CH" sz="900" dirty="0">
              <a:latin typeface="HelveticaNeueLTPro-Md"/>
              <a:cs typeface="HelveticaNeueLTPro-Md"/>
            </a:endParaRPr>
          </a:p>
          <a:p>
            <a:pPr marL="12700" marR="5080">
              <a:lnSpc>
                <a:spcPts val="1070"/>
              </a:lnSpc>
              <a:spcBef>
                <a:spcPts val="40"/>
              </a:spcBef>
            </a:pPr>
            <a:endParaRPr sz="900" dirty="0">
              <a:latin typeface="HelveticaNeueLTPro-Md"/>
              <a:cs typeface="HelveticaNeueLTPro-Md"/>
            </a:endParaRPr>
          </a:p>
        </p:txBody>
      </p:sp>
      <p:sp>
        <p:nvSpPr>
          <p:cNvPr id="5" name="object 5"/>
          <p:cNvSpPr txBox="1"/>
          <p:nvPr/>
        </p:nvSpPr>
        <p:spPr>
          <a:xfrm>
            <a:off x="231996" y="4457230"/>
            <a:ext cx="2352863" cy="1196418"/>
          </a:xfrm>
          <a:prstGeom prst="rect">
            <a:avLst/>
          </a:prstGeom>
        </p:spPr>
        <p:txBody>
          <a:bodyPr vert="horz" wrap="square" lIns="0" tIns="12700" rIns="0" bIns="0" rtlCol="0">
            <a:spAutoFit/>
          </a:bodyPr>
          <a:lstStyle/>
          <a:p>
            <a:pPr marL="12700" algn="just">
              <a:lnSpc>
                <a:spcPts val="1075"/>
              </a:lnSpc>
              <a:spcBef>
                <a:spcPts val="100"/>
              </a:spcBef>
            </a:pPr>
            <a:r>
              <a:rPr lang="de-CH" sz="900" b="1" dirty="0">
                <a:solidFill>
                  <a:srgbClr val="231F20"/>
                </a:solidFill>
                <a:latin typeface="HelveticaNeueLT Pro 55 Roman"/>
                <a:cs typeface="HelveticaNeueLT Pro 55 Roman"/>
              </a:rPr>
              <a:t>Sonntag</a:t>
            </a:r>
            <a:r>
              <a:rPr sz="900" b="1" dirty="0">
                <a:solidFill>
                  <a:srgbClr val="231F20"/>
                </a:solidFill>
                <a:latin typeface="HelveticaNeueLT Pro 55 Roman"/>
                <a:cs typeface="HelveticaNeueLT Pro 55 Roman"/>
              </a:rPr>
              <a:t>, </a:t>
            </a:r>
            <a:r>
              <a:rPr lang="de-CH" sz="900" b="1" dirty="0">
                <a:solidFill>
                  <a:srgbClr val="231F20"/>
                </a:solidFill>
                <a:latin typeface="HelveticaNeueLT Pro 55 Roman"/>
                <a:cs typeface="HelveticaNeueLT Pro 55 Roman"/>
              </a:rPr>
              <a:t>21. März</a:t>
            </a:r>
          </a:p>
          <a:p>
            <a:pPr marL="12700" algn="l">
              <a:lnSpc>
                <a:spcPts val="1075"/>
              </a:lnSpc>
              <a:spcBef>
                <a:spcPts val="100"/>
              </a:spcBef>
            </a:pPr>
            <a:r>
              <a:rPr lang="de-DE" sz="900" dirty="0">
                <a:solidFill>
                  <a:srgbClr val="231F20"/>
                </a:solidFill>
                <a:latin typeface="HelveticaNeueLTPro-Md"/>
                <a:cs typeface="HelveticaNeueLTPro-Md"/>
              </a:rPr>
              <a:t>Check-Out</a:t>
            </a:r>
            <a:r>
              <a:rPr lang="de-DE" sz="900" spc="-15" dirty="0">
                <a:solidFill>
                  <a:srgbClr val="231F20"/>
                </a:solidFill>
                <a:latin typeface="HelveticaNeueLTPro-Md"/>
                <a:cs typeface="HelveticaNeueLTPro-Md"/>
              </a:rPr>
              <a:t> </a:t>
            </a:r>
            <a:r>
              <a:rPr lang="de-DE" sz="900" dirty="0">
                <a:solidFill>
                  <a:srgbClr val="231F20"/>
                </a:solidFill>
                <a:latin typeface="HelveticaNeueLTPro-Md"/>
                <a:cs typeface="HelveticaNeueLTPro-Md"/>
              </a:rPr>
              <a:t>11.00 </a:t>
            </a:r>
            <a:r>
              <a:rPr lang="de-DE" sz="900" spc="-10" dirty="0">
                <a:solidFill>
                  <a:srgbClr val="231F20"/>
                </a:solidFill>
                <a:latin typeface="HelveticaNeueLTPro-Md"/>
                <a:cs typeface="HelveticaNeueLTPro-Md"/>
              </a:rPr>
              <a:t>Uhr</a:t>
            </a:r>
          </a:p>
          <a:p>
            <a:pPr marL="12700" algn="l">
              <a:lnSpc>
                <a:spcPts val="1075"/>
              </a:lnSpc>
              <a:spcBef>
                <a:spcPts val="100"/>
              </a:spcBef>
            </a:pPr>
            <a:endParaRPr lang="de-DE" sz="900" dirty="0">
              <a:solidFill>
                <a:srgbClr val="231F20"/>
              </a:solidFill>
              <a:latin typeface="HelveticaNeueLTPro-Md"/>
              <a:cs typeface="HelveticaNeueLTPro-Md"/>
            </a:endParaRPr>
          </a:p>
          <a:p>
            <a:pPr marL="12700" algn="l">
              <a:lnSpc>
                <a:spcPts val="1075"/>
              </a:lnSpc>
              <a:spcBef>
                <a:spcPts val="100"/>
              </a:spcBef>
            </a:pPr>
            <a:r>
              <a:rPr lang="de-DE" sz="900" dirty="0">
                <a:solidFill>
                  <a:srgbClr val="231F20"/>
                </a:solidFill>
                <a:latin typeface="HelveticaNeueLTPro-Md"/>
                <a:cs typeface="HelveticaNeueLTPro-Md"/>
              </a:rPr>
              <a:t>Unterricht Clubklassen Gruppe</a:t>
            </a:r>
            <a:r>
              <a:rPr lang="de-DE" sz="900" spc="-5" dirty="0">
                <a:solidFill>
                  <a:srgbClr val="231F20"/>
                </a:solidFill>
                <a:latin typeface="HelveticaNeueLTPro-Md"/>
                <a:cs typeface="HelveticaNeueLTPro-Md"/>
              </a:rPr>
              <a:t> 2</a:t>
            </a:r>
          </a:p>
          <a:p>
            <a:pPr marL="12700" algn="l">
              <a:lnSpc>
                <a:spcPts val="1075"/>
              </a:lnSpc>
              <a:spcBef>
                <a:spcPts val="100"/>
              </a:spcBef>
            </a:pPr>
            <a:r>
              <a:rPr lang="de-DE" sz="900" dirty="0">
                <a:solidFill>
                  <a:srgbClr val="231F20"/>
                </a:solidFill>
                <a:latin typeface="HelveticaNeueLTPro-Md"/>
                <a:cs typeface="HelveticaNeueLTPro-Md"/>
              </a:rPr>
              <a:t>Unterricht</a:t>
            </a:r>
            <a:r>
              <a:rPr lang="de-DE" sz="900" spc="-5" dirty="0">
                <a:solidFill>
                  <a:srgbClr val="231F20"/>
                </a:solidFill>
                <a:latin typeface="HelveticaNeueLTPro-Md"/>
                <a:cs typeface="HelveticaNeueLTPro-Md"/>
              </a:rPr>
              <a:t> </a:t>
            </a:r>
            <a:r>
              <a:rPr lang="de-DE" sz="900" dirty="0">
                <a:solidFill>
                  <a:srgbClr val="231F20"/>
                </a:solidFill>
                <a:latin typeface="HelveticaNeueLTPro-Md"/>
                <a:cs typeface="HelveticaNeueLTPro-Md"/>
              </a:rPr>
              <a:t>Clubklassen</a:t>
            </a:r>
            <a:r>
              <a:rPr lang="de-DE" sz="900" spc="-5" dirty="0">
                <a:solidFill>
                  <a:srgbClr val="231F20"/>
                </a:solidFill>
                <a:latin typeface="HelveticaNeueLTPro-Md"/>
                <a:cs typeface="HelveticaNeueLTPro-Md"/>
              </a:rPr>
              <a:t> </a:t>
            </a:r>
            <a:r>
              <a:rPr lang="de-DE" sz="900" dirty="0">
                <a:solidFill>
                  <a:srgbClr val="231F20"/>
                </a:solidFill>
                <a:latin typeface="HelveticaNeueLTPro-Md"/>
                <a:cs typeface="HelveticaNeueLTPro-Md"/>
              </a:rPr>
              <a:t>Gruppe</a:t>
            </a:r>
            <a:r>
              <a:rPr lang="de-DE" sz="900" spc="-5" dirty="0">
                <a:solidFill>
                  <a:srgbClr val="231F20"/>
                </a:solidFill>
                <a:latin typeface="HelveticaNeueLTPro-Md"/>
                <a:cs typeface="HelveticaNeueLTPro-Md"/>
              </a:rPr>
              <a:t> 1</a:t>
            </a:r>
          </a:p>
          <a:p>
            <a:pPr marL="12700" algn="l">
              <a:lnSpc>
                <a:spcPts val="1075"/>
              </a:lnSpc>
              <a:spcBef>
                <a:spcPts val="100"/>
              </a:spcBef>
            </a:pPr>
            <a:endParaRPr lang="de-DE" sz="900" dirty="0">
              <a:solidFill>
                <a:srgbClr val="231F20"/>
              </a:solidFill>
              <a:latin typeface="HelveticaNeueLTPro-Md"/>
              <a:cs typeface="HelveticaNeueLTPro-Md"/>
            </a:endParaRPr>
          </a:p>
          <a:p>
            <a:pPr marL="12700" marR="5080" algn="just">
              <a:lnSpc>
                <a:spcPts val="1070"/>
              </a:lnSpc>
              <a:spcBef>
                <a:spcPts val="40"/>
              </a:spcBef>
            </a:pPr>
            <a:r>
              <a:rPr lang="de-DE" sz="900" dirty="0">
                <a:solidFill>
                  <a:srgbClr val="231F20"/>
                </a:solidFill>
                <a:latin typeface="HelveticaNeueLTPro-Md"/>
                <a:cs typeface="HelveticaNeueLTPro-Md"/>
              </a:rPr>
              <a:t>Individuelle</a:t>
            </a:r>
            <a:r>
              <a:rPr lang="de-DE" sz="900" spc="-10" dirty="0">
                <a:solidFill>
                  <a:srgbClr val="231F20"/>
                </a:solidFill>
                <a:latin typeface="HelveticaNeueLTPro-Md"/>
                <a:cs typeface="HelveticaNeueLTPro-Md"/>
              </a:rPr>
              <a:t> Rückreise</a:t>
            </a:r>
            <a:endParaRPr lang="de-DE" sz="900" dirty="0">
              <a:latin typeface="HelveticaNeueLTPro-Md"/>
              <a:cs typeface="HelveticaNeueLTPro-Md"/>
            </a:endParaRPr>
          </a:p>
          <a:p>
            <a:pPr marL="12700" marR="5080" algn="just">
              <a:lnSpc>
                <a:spcPts val="1070"/>
              </a:lnSpc>
              <a:spcBef>
                <a:spcPts val="40"/>
              </a:spcBef>
            </a:pPr>
            <a:endParaRPr lang="de-CH" sz="900" dirty="0">
              <a:latin typeface="HelveticaNeueLTPro-Md"/>
              <a:cs typeface="HelveticaNeueLTPro-Md"/>
            </a:endParaRPr>
          </a:p>
        </p:txBody>
      </p:sp>
      <p:sp>
        <p:nvSpPr>
          <p:cNvPr id="13" name="object 13"/>
          <p:cNvSpPr txBox="1"/>
          <p:nvPr/>
        </p:nvSpPr>
        <p:spPr>
          <a:xfrm>
            <a:off x="239299" y="6772368"/>
            <a:ext cx="2816225" cy="299085"/>
          </a:xfrm>
          <a:prstGeom prst="rect">
            <a:avLst/>
          </a:prstGeom>
        </p:spPr>
        <p:txBody>
          <a:bodyPr vert="horz" wrap="square" lIns="0" tIns="12700" rIns="0" bIns="0" rtlCol="0">
            <a:spAutoFit/>
          </a:bodyPr>
          <a:lstStyle/>
          <a:p>
            <a:pPr marL="12700" marR="5080">
              <a:lnSpc>
                <a:spcPct val="100000"/>
              </a:lnSpc>
              <a:spcBef>
                <a:spcPts val="100"/>
              </a:spcBef>
            </a:pPr>
            <a:r>
              <a:rPr sz="900" dirty="0">
                <a:solidFill>
                  <a:srgbClr val="231F20"/>
                </a:solidFill>
                <a:latin typeface="HelveticaNeueLTPro-Md"/>
                <a:cs typeface="HelveticaNeueLTPro-Md"/>
              </a:rPr>
              <a:t>Definitive Gruppeneinteilungen und </a:t>
            </a:r>
            <a:r>
              <a:rPr sz="900" spc="-10" dirty="0">
                <a:solidFill>
                  <a:srgbClr val="231F20"/>
                </a:solidFill>
                <a:latin typeface="HelveticaNeueLTPro-Md"/>
                <a:cs typeface="HelveticaNeueLTPro-Md"/>
              </a:rPr>
              <a:t>Unterrichtszeiten </a:t>
            </a:r>
            <a:r>
              <a:rPr sz="900" dirty="0">
                <a:solidFill>
                  <a:srgbClr val="231F20"/>
                </a:solidFill>
                <a:latin typeface="HelveticaNeueLTPro-Md"/>
                <a:cs typeface="HelveticaNeueLTPro-Md"/>
              </a:rPr>
              <a:t>folgen</a:t>
            </a:r>
            <a:r>
              <a:rPr sz="900" spc="-15" dirty="0">
                <a:solidFill>
                  <a:srgbClr val="231F20"/>
                </a:solidFill>
                <a:latin typeface="HelveticaNeueLTPro-Md"/>
                <a:cs typeface="HelveticaNeueLTPro-Md"/>
              </a:rPr>
              <a:t> </a:t>
            </a:r>
            <a:r>
              <a:rPr sz="900" dirty="0">
                <a:solidFill>
                  <a:srgbClr val="231F20"/>
                </a:solidFill>
                <a:latin typeface="HelveticaNeueLTPro-Md"/>
                <a:cs typeface="HelveticaNeueLTPro-Md"/>
              </a:rPr>
              <a:t>zu</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einem</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späteren</a:t>
            </a:r>
            <a:r>
              <a:rPr sz="900" spc="-5" dirty="0">
                <a:solidFill>
                  <a:srgbClr val="231F20"/>
                </a:solidFill>
                <a:latin typeface="HelveticaNeueLTPro-Md"/>
                <a:cs typeface="HelveticaNeueLTPro-Md"/>
              </a:rPr>
              <a:t> </a:t>
            </a:r>
            <a:r>
              <a:rPr sz="900" spc="-10" dirty="0">
                <a:solidFill>
                  <a:srgbClr val="231F20"/>
                </a:solidFill>
                <a:latin typeface="HelveticaNeueLTPro-Md"/>
                <a:cs typeface="HelveticaNeueLTPro-Md"/>
              </a:rPr>
              <a:t>Zeitpunkt.</a:t>
            </a:r>
            <a:endParaRPr sz="900" dirty="0">
              <a:latin typeface="HelveticaNeueLTPro-Md"/>
              <a:cs typeface="HelveticaNeueLTPro-Md"/>
            </a:endParaRPr>
          </a:p>
        </p:txBody>
      </p:sp>
      <p:sp>
        <p:nvSpPr>
          <p:cNvPr id="14" name="object 14"/>
          <p:cNvSpPr/>
          <p:nvPr/>
        </p:nvSpPr>
        <p:spPr>
          <a:xfrm>
            <a:off x="252003" y="180000"/>
            <a:ext cx="1152525" cy="1152525"/>
          </a:xfrm>
          <a:custGeom>
            <a:avLst/>
            <a:gdLst/>
            <a:ahLst/>
            <a:cxnLst/>
            <a:rect l="l" t="t" r="r" b="b"/>
            <a:pathLst>
              <a:path w="1152525" h="1152525">
                <a:moveTo>
                  <a:pt x="575995" y="0"/>
                </a:moveTo>
                <a:lnTo>
                  <a:pt x="528755" y="1909"/>
                </a:lnTo>
                <a:lnTo>
                  <a:pt x="482567" y="7538"/>
                </a:lnTo>
                <a:lnTo>
                  <a:pt x="437578" y="16740"/>
                </a:lnTo>
                <a:lnTo>
                  <a:pt x="393938" y="29365"/>
                </a:lnTo>
                <a:lnTo>
                  <a:pt x="351793" y="45265"/>
                </a:lnTo>
                <a:lnTo>
                  <a:pt x="311294" y="64292"/>
                </a:lnTo>
                <a:lnTo>
                  <a:pt x="272587" y="86298"/>
                </a:lnTo>
                <a:lnTo>
                  <a:pt x="235821" y="111135"/>
                </a:lnTo>
                <a:lnTo>
                  <a:pt x="201145" y="138655"/>
                </a:lnTo>
                <a:lnTo>
                  <a:pt x="168706" y="168708"/>
                </a:lnTo>
                <a:lnTo>
                  <a:pt x="138653" y="201147"/>
                </a:lnTo>
                <a:lnTo>
                  <a:pt x="111134" y="235824"/>
                </a:lnTo>
                <a:lnTo>
                  <a:pt x="86298" y="272591"/>
                </a:lnTo>
                <a:lnTo>
                  <a:pt x="64292" y="311298"/>
                </a:lnTo>
                <a:lnTo>
                  <a:pt x="45265" y="351799"/>
                </a:lnTo>
                <a:lnTo>
                  <a:pt x="29365" y="393944"/>
                </a:lnTo>
                <a:lnTo>
                  <a:pt x="16740" y="437586"/>
                </a:lnTo>
                <a:lnTo>
                  <a:pt x="7538" y="482576"/>
                </a:lnTo>
                <a:lnTo>
                  <a:pt x="1909" y="528766"/>
                </a:lnTo>
                <a:lnTo>
                  <a:pt x="0" y="576008"/>
                </a:lnTo>
                <a:lnTo>
                  <a:pt x="1909" y="623248"/>
                </a:lnTo>
                <a:lnTo>
                  <a:pt x="7538" y="669437"/>
                </a:lnTo>
                <a:lnTo>
                  <a:pt x="16740" y="714425"/>
                </a:lnTo>
                <a:lnTo>
                  <a:pt x="29365" y="758066"/>
                </a:lnTo>
                <a:lnTo>
                  <a:pt x="45265" y="800210"/>
                </a:lnTo>
                <a:lnTo>
                  <a:pt x="64292" y="840709"/>
                </a:lnTo>
                <a:lnTo>
                  <a:pt x="86298" y="879416"/>
                </a:lnTo>
                <a:lnTo>
                  <a:pt x="111134" y="916182"/>
                </a:lnTo>
                <a:lnTo>
                  <a:pt x="138653" y="950858"/>
                </a:lnTo>
                <a:lnTo>
                  <a:pt x="168706" y="983297"/>
                </a:lnTo>
                <a:lnTo>
                  <a:pt x="201145" y="1013350"/>
                </a:lnTo>
                <a:lnTo>
                  <a:pt x="235821" y="1040869"/>
                </a:lnTo>
                <a:lnTo>
                  <a:pt x="272587" y="1065705"/>
                </a:lnTo>
                <a:lnTo>
                  <a:pt x="311294" y="1087711"/>
                </a:lnTo>
                <a:lnTo>
                  <a:pt x="351793" y="1106739"/>
                </a:lnTo>
                <a:lnTo>
                  <a:pt x="393938" y="1122639"/>
                </a:lnTo>
                <a:lnTo>
                  <a:pt x="437578" y="1135264"/>
                </a:lnTo>
                <a:lnTo>
                  <a:pt x="482567" y="1144465"/>
                </a:lnTo>
                <a:lnTo>
                  <a:pt x="528755" y="1150094"/>
                </a:lnTo>
                <a:lnTo>
                  <a:pt x="575995" y="1152004"/>
                </a:lnTo>
                <a:lnTo>
                  <a:pt x="623237" y="1150094"/>
                </a:lnTo>
                <a:lnTo>
                  <a:pt x="669427" y="1144465"/>
                </a:lnTo>
                <a:lnTo>
                  <a:pt x="714417" y="1135264"/>
                </a:lnTo>
                <a:lnTo>
                  <a:pt x="758058" y="1122639"/>
                </a:lnTo>
                <a:lnTo>
                  <a:pt x="800202" y="1106739"/>
                </a:lnTo>
                <a:lnTo>
                  <a:pt x="840702" y="1087711"/>
                </a:lnTo>
                <a:lnTo>
                  <a:pt x="879409" y="1065705"/>
                </a:lnTo>
                <a:lnTo>
                  <a:pt x="916175" y="1040869"/>
                </a:lnTo>
                <a:lnTo>
                  <a:pt x="950851" y="1013350"/>
                </a:lnTo>
                <a:lnTo>
                  <a:pt x="983289" y="983297"/>
                </a:lnTo>
                <a:lnTo>
                  <a:pt x="1013341" y="950858"/>
                </a:lnTo>
                <a:lnTo>
                  <a:pt x="1040860" y="916182"/>
                </a:lnTo>
                <a:lnTo>
                  <a:pt x="1065696" y="879416"/>
                </a:lnTo>
                <a:lnTo>
                  <a:pt x="1087701" y="840709"/>
                </a:lnTo>
                <a:lnTo>
                  <a:pt x="1106728" y="800210"/>
                </a:lnTo>
                <a:lnTo>
                  <a:pt x="1122627" y="758066"/>
                </a:lnTo>
                <a:lnTo>
                  <a:pt x="1135252" y="714425"/>
                </a:lnTo>
                <a:lnTo>
                  <a:pt x="1144453" y="669437"/>
                </a:lnTo>
                <a:lnTo>
                  <a:pt x="1150082" y="623248"/>
                </a:lnTo>
                <a:lnTo>
                  <a:pt x="1151991" y="576008"/>
                </a:lnTo>
                <a:lnTo>
                  <a:pt x="1150082" y="528766"/>
                </a:lnTo>
                <a:lnTo>
                  <a:pt x="1144453" y="482576"/>
                </a:lnTo>
                <a:lnTo>
                  <a:pt x="1135252" y="437586"/>
                </a:lnTo>
                <a:lnTo>
                  <a:pt x="1122627" y="393944"/>
                </a:lnTo>
                <a:lnTo>
                  <a:pt x="1106728" y="351799"/>
                </a:lnTo>
                <a:lnTo>
                  <a:pt x="1087701" y="311298"/>
                </a:lnTo>
                <a:lnTo>
                  <a:pt x="1065696" y="272591"/>
                </a:lnTo>
                <a:lnTo>
                  <a:pt x="1040860" y="235824"/>
                </a:lnTo>
                <a:lnTo>
                  <a:pt x="1013341" y="201147"/>
                </a:lnTo>
                <a:lnTo>
                  <a:pt x="983289" y="168708"/>
                </a:lnTo>
                <a:lnTo>
                  <a:pt x="950851" y="138655"/>
                </a:lnTo>
                <a:lnTo>
                  <a:pt x="916175" y="111135"/>
                </a:lnTo>
                <a:lnTo>
                  <a:pt x="879409" y="86298"/>
                </a:lnTo>
                <a:lnTo>
                  <a:pt x="840702" y="64292"/>
                </a:lnTo>
                <a:lnTo>
                  <a:pt x="800202" y="45265"/>
                </a:lnTo>
                <a:lnTo>
                  <a:pt x="758058" y="29365"/>
                </a:lnTo>
                <a:lnTo>
                  <a:pt x="714417" y="16740"/>
                </a:lnTo>
                <a:lnTo>
                  <a:pt x="669427" y="7538"/>
                </a:lnTo>
                <a:lnTo>
                  <a:pt x="623237" y="1909"/>
                </a:lnTo>
                <a:lnTo>
                  <a:pt x="575995" y="0"/>
                </a:lnTo>
                <a:close/>
              </a:path>
            </a:pathLst>
          </a:custGeom>
          <a:solidFill>
            <a:srgbClr val="ED1C24"/>
          </a:solidFill>
        </p:spPr>
        <p:txBody>
          <a:bodyPr wrap="square" lIns="0" tIns="0" rIns="0" bIns="0" rtlCol="0"/>
          <a:lstStyle/>
          <a:p>
            <a:endParaRPr/>
          </a:p>
        </p:txBody>
      </p:sp>
      <p:sp>
        <p:nvSpPr>
          <p:cNvPr id="15" name="object 15"/>
          <p:cNvSpPr txBox="1">
            <a:spLocks noGrp="1"/>
          </p:cNvSpPr>
          <p:nvPr>
            <p:ph type="title"/>
          </p:nvPr>
        </p:nvSpPr>
        <p:spPr>
          <a:xfrm>
            <a:off x="581298" y="409433"/>
            <a:ext cx="2022201" cy="661720"/>
          </a:xfrm>
          <a:prstGeom prst="rect">
            <a:avLst/>
          </a:prstGeom>
        </p:spPr>
        <p:txBody>
          <a:bodyPr vert="horz" wrap="square" lIns="0" tIns="71120" rIns="0" bIns="0" rtlCol="0">
            <a:spAutoFit/>
          </a:bodyPr>
          <a:lstStyle/>
          <a:p>
            <a:pPr marL="12700" marR="5080">
              <a:lnSpc>
                <a:spcPts val="2300"/>
              </a:lnSpc>
              <a:spcBef>
                <a:spcPts val="560"/>
              </a:spcBef>
            </a:pPr>
            <a:r>
              <a:rPr spc="-35" dirty="0"/>
              <a:t>Tanz</a:t>
            </a:r>
            <a:r>
              <a:rPr lang="de-CH" spc="-35" dirty="0" err="1"/>
              <a:t>weekend</a:t>
            </a:r>
            <a:r>
              <a:rPr spc="-35" dirty="0"/>
              <a:t>- </a:t>
            </a:r>
            <a:r>
              <a:rPr spc="-10" dirty="0"/>
              <a:t>programm</a:t>
            </a:r>
          </a:p>
        </p:txBody>
      </p:sp>
      <p:sp>
        <p:nvSpPr>
          <p:cNvPr id="18" name="object 18"/>
          <p:cNvSpPr txBox="1"/>
          <p:nvPr/>
        </p:nvSpPr>
        <p:spPr>
          <a:xfrm>
            <a:off x="7954030" y="1462310"/>
            <a:ext cx="2737402" cy="964367"/>
          </a:xfrm>
          <a:prstGeom prst="rect">
            <a:avLst/>
          </a:prstGeom>
        </p:spPr>
        <p:txBody>
          <a:bodyPr vert="horz" wrap="square" lIns="0" tIns="71120" rIns="0" bIns="0" rtlCol="0">
            <a:spAutoFit/>
          </a:bodyPr>
          <a:lstStyle/>
          <a:p>
            <a:pPr marL="12700" marR="5080">
              <a:lnSpc>
                <a:spcPts val="2300"/>
              </a:lnSpc>
              <a:spcBef>
                <a:spcPts val="560"/>
              </a:spcBef>
            </a:pPr>
            <a:r>
              <a:rPr sz="2300" b="1" spc="-20" dirty="0">
                <a:solidFill>
                  <a:srgbClr val="FFFFFF"/>
                </a:solidFill>
                <a:latin typeface="HelveticaNeueLT Pro 55 Roman"/>
                <a:cs typeface="HelveticaNeueLT Pro 55 Roman"/>
              </a:rPr>
              <a:t>Tanz</a:t>
            </a:r>
            <a:r>
              <a:rPr lang="de-CH" sz="2300" b="1" spc="-20" dirty="0" err="1">
                <a:solidFill>
                  <a:srgbClr val="FFFFFF"/>
                </a:solidFill>
                <a:latin typeface="HelveticaNeueLT Pro 55 Roman"/>
                <a:cs typeface="HelveticaNeueLT Pro 55 Roman"/>
              </a:rPr>
              <a:t>wochenende</a:t>
            </a:r>
            <a:r>
              <a:rPr sz="2300" b="1" spc="-60" dirty="0">
                <a:solidFill>
                  <a:srgbClr val="FFFFFF"/>
                </a:solidFill>
                <a:latin typeface="HelveticaNeueLT Pro 55 Roman"/>
                <a:cs typeface="HelveticaNeueLT Pro 55 Roman"/>
              </a:rPr>
              <a:t> </a:t>
            </a:r>
            <a:r>
              <a:rPr lang="de-CH" sz="2300" b="1" spc="-60" dirty="0">
                <a:solidFill>
                  <a:srgbClr val="FFFFFF"/>
                </a:solidFill>
                <a:latin typeface="HelveticaNeueLT Pro 55 Roman"/>
                <a:cs typeface="HelveticaNeueLT Pro 55 Roman"/>
              </a:rPr>
              <a:t>Spiez</a:t>
            </a:r>
            <a:r>
              <a:rPr sz="2300" b="1" dirty="0">
                <a:solidFill>
                  <a:srgbClr val="FFFFFF"/>
                </a:solidFill>
                <a:latin typeface="HelveticaNeueLT Pro 55 Roman"/>
                <a:cs typeface="HelveticaNeueLT Pro 55 Roman"/>
              </a:rPr>
              <a:t> </a:t>
            </a:r>
            <a:r>
              <a:rPr sz="2300" b="1" spc="-20" dirty="0">
                <a:solidFill>
                  <a:srgbClr val="FFFFFF"/>
                </a:solidFill>
                <a:latin typeface="HelveticaNeueLT Pro 55 Roman"/>
                <a:cs typeface="HelveticaNeueLT Pro 55 Roman"/>
              </a:rPr>
              <a:t>202</a:t>
            </a:r>
            <a:r>
              <a:rPr lang="de-CH" sz="2300" b="1" spc="-20" dirty="0">
                <a:solidFill>
                  <a:srgbClr val="FFFFFF"/>
                </a:solidFill>
                <a:latin typeface="HelveticaNeueLT Pro 55 Roman"/>
                <a:cs typeface="HelveticaNeueLT Pro 55 Roman"/>
              </a:rPr>
              <a:t>7</a:t>
            </a:r>
            <a:endParaRPr lang="de-CH" sz="2300" dirty="0">
              <a:latin typeface="HelveticaNeueLT Pro 55 Roman"/>
              <a:cs typeface="HelveticaNeueLT Pro 55 Roman"/>
            </a:endParaRPr>
          </a:p>
          <a:p>
            <a:pPr marL="1247140" marR="22225">
              <a:lnSpc>
                <a:spcPct val="100000"/>
              </a:lnSpc>
              <a:spcBef>
                <a:spcPts val="234"/>
              </a:spcBef>
            </a:pPr>
            <a:r>
              <a:rPr lang="de-CH" sz="900" b="1" dirty="0">
                <a:solidFill>
                  <a:schemeClr val="bg1"/>
                </a:solidFill>
                <a:latin typeface="HelveticaNeueLT Pro 55 Roman"/>
                <a:cs typeface="HelveticaNeueLT Pro 55 Roman"/>
              </a:rPr>
              <a:t>Donnerstag 18. März bis</a:t>
            </a:r>
            <a:r>
              <a:rPr lang="de-CH" sz="900" b="1" spc="-50" dirty="0">
                <a:solidFill>
                  <a:schemeClr val="bg1"/>
                </a:solidFill>
                <a:latin typeface="HelveticaNeueLT Pro 55 Roman"/>
                <a:cs typeface="HelveticaNeueLT Pro 55 Roman"/>
              </a:rPr>
              <a:t>        Sonntag</a:t>
            </a:r>
            <a:r>
              <a:rPr lang="de-CH" sz="900" b="1" dirty="0">
                <a:solidFill>
                  <a:schemeClr val="bg1"/>
                </a:solidFill>
                <a:latin typeface="HelveticaNeueLT Pro 55 Roman"/>
                <a:cs typeface="HelveticaNeueLT Pro 55 Roman"/>
              </a:rPr>
              <a:t> 21. März 2027</a:t>
            </a:r>
            <a:endParaRPr lang="de-CH" sz="900" dirty="0">
              <a:solidFill>
                <a:schemeClr val="bg1"/>
              </a:solidFill>
              <a:latin typeface="HelveticaNeueLT Pro 55 Roman"/>
              <a:cs typeface="HelveticaNeueLT Pro 55 Roman"/>
            </a:endParaRPr>
          </a:p>
        </p:txBody>
      </p:sp>
      <p:sp>
        <p:nvSpPr>
          <p:cNvPr id="20" name="object 20"/>
          <p:cNvSpPr txBox="1"/>
          <p:nvPr/>
        </p:nvSpPr>
        <p:spPr>
          <a:xfrm>
            <a:off x="7466025" y="3094566"/>
            <a:ext cx="3111053" cy="1146468"/>
          </a:xfrm>
          <a:prstGeom prst="rect">
            <a:avLst/>
          </a:prstGeom>
        </p:spPr>
        <p:txBody>
          <a:bodyPr vert="horz" wrap="square" lIns="0" tIns="12700" rIns="0" bIns="0" rtlCol="0">
            <a:spAutoFit/>
          </a:bodyPr>
          <a:lstStyle/>
          <a:p>
            <a:pPr marL="12700" marR="5080">
              <a:lnSpc>
                <a:spcPct val="100000"/>
              </a:lnSpc>
              <a:spcBef>
                <a:spcPts val="100"/>
              </a:spcBef>
            </a:pPr>
            <a:r>
              <a:rPr lang="de-DE" sz="900" dirty="0" err="1"/>
              <a:t>Geniesse</a:t>
            </a:r>
            <a:r>
              <a:rPr lang="de-DE" sz="900" dirty="0"/>
              <a:t> mit Mischa ein unvergessliches Tanzwochenende im malerischen Spiez. Profitiere von professionellem, abwechslungsreichem Tanzunterricht in einem wunderschönen Tanzsaal, der das Tanzen zu einem echten Vergnügen macht.</a:t>
            </a:r>
          </a:p>
          <a:p>
            <a:pPr marL="12700" marR="5080">
              <a:lnSpc>
                <a:spcPct val="100000"/>
              </a:lnSpc>
              <a:spcBef>
                <a:spcPts val="100"/>
              </a:spcBef>
            </a:pPr>
            <a:r>
              <a:rPr lang="de-DE" sz="900" dirty="0"/>
              <a:t>Abgerundet wird das Wochenende mit tollen Ausflügen und w</a:t>
            </a:r>
            <a:r>
              <a:rPr lang="de-CH" sz="900" dirty="0" err="1"/>
              <a:t>ohltuender</a:t>
            </a:r>
            <a:r>
              <a:rPr lang="de-CH" sz="900" dirty="0"/>
              <a:t> Wellness im Hotel</a:t>
            </a:r>
            <a:r>
              <a:rPr lang="de-DE" sz="900" dirty="0"/>
              <a:t>.</a:t>
            </a:r>
            <a:endParaRPr lang="de-CH" sz="900" spc="-10" dirty="0">
              <a:solidFill>
                <a:srgbClr val="231F20"/>
              </a:solidFill>
              <a:latin typeface="HelveticaNeueLTPro-Md"/>
              <a:cs typeface="HelveticaNeueLTPro-Md"/>
            </a:endParaRPr>
          </a:p>
          <a:p>
            <a:pPr marL="12700" marR="5080">
              <a:lnSpc>
                <a:spcPct val="100000"/>
              </a:lnSpc>
              <a:spcBef>
                <a:spcPts val="100"/>
              </a:spcBef>
            </a:pPr>
            <a:r>
              <a:rPr lang="de-CH" sz="900" spc="-10" dirty="0">
                <a:solidFill>
                  <a:srgbClr val="231F20"/>
                </a:solidFill>
                <a:latin typeface="HelveticaNeueLTPro-Md"/>
                <a:cs typeface="HelveticaNeueLTPro-Md"/>
              </a:rPr>
              <a:t>.</a:t>
            </a:r>
            <a:endParaRPr sz="900" dirty="0">
              <a:latin typeface="HelveticaNeueLTPro-Md"/>
              <a:cs typeface="HelveticaNeueLTPro-Md"/>
            </a:endParaRPr>
          </a:p>
        </p:txBody>
      </p:sp>
      <p:sp>
        <p:nvSpPr>
          <p:cNvPr id="21" name="object 21"/>
          <p:cNvSpPr txBox="1"/>
          <p:nvPr/>
        </p:nvSpPr>
        <p:spPr>
          <a:xfrm>
            <a:off x="7464857" y="4182924"/>
            <a:ext cx="2865120" cy="289823"/>
          </a:xfrm>
          <a:prstGeom prst="rect">
            <a:avLst/>
          </a:prstGeom>
        </p:spPr>
        <p:txBody>
          <a:bodyPr vert="horz" wrap="square" lIns="0" tIns="12700" rIns="0" bIns="0" rtlCol="0">
            <a:spAutoFit/>
          </a:bodyPr>
          <a:lstStyle/>
          <a:p>
            <a:pPr marL="12700" marR="5080">
              <a:lnSpc>
                <a:spcPct val="100000"/>
              </a:lnSpc>
              <a:spcBef>
                <a:spcPts val="100"/>
              </a:spcBef>
            </a:pPr>
            <a:r>
              <a:rPr lang="de-DE" sz="900" dirty="0"/>
              <a:t>Das Eden Hotel Spiez vereint erstklassigen Komfort und lässt keine Wünsche offen.</a:t>
            </a:r>
            <a:endParaRPr sz="900" dirty="0">
              <a:latin typeface="HelveticaNeueLTPro-Md"/>
              <a:cs typeface="HelveticaNeueLTPro-Md"/>
            </a:endParaRPr>
          </a:p>
        </p:txBody>
      </p:sp>
      <p:sp>
        <p:nvSpPr>
          <p:cNvPr id="22" name="object 22"/>
          <p:cNvSpPr txBox="1"/>
          <p:nvPr/>
        </p:nvSpPr>
        <p:spPr>
          <a:xfrm>
            <a:off x="7464857" y="4524722"/>
            <a:ext cx="1903730" cy="299085"/>
          </a:xfrm>
          <a:prstGeom prst="rect">
            <a:avLst/>
          </a:prstGeom>
        </p:spPr>
        <p:txBody>
          <a:bodyPr vert="horz" wrap="square" lIns="0" tIns="12700" rIns="0" bIns="0" rtlCol="0">
            <a:spAutoFit/>
          </a:bodyPr>
          <a:lstStyle/>
          <a:p>
            <a:pPr marL="12700" marR="5080">
              <a:lnSpc>
                <a:spcPct val="100000"/>
              </a:lnSpc>
              <a:spcBef>
                <a:spcPts val="100"/>
              </a:spcBef>
            </a:pPr>
            <a:r>
              <a:rPr sz="900" dirty="0">
                <a:solidFill>
                  <a:srgbClr val="231F20"/>
                </a:solidFill>
                <a:latin typeface="HelveticaNeueLTPro-Md"/>
                <a:cs typeface="HelveticaNeueLTPro-Md"/>
              </a:rPr>
              <a:t>Bist</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du</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auch dabei?</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Wir</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freuen </a:t>
            </a:r>
            <a:r>
              <a:rPr sz="900" spc="-20" dirty="0">
                <a:solidFill>
                  <a:srgbClr val="231F20"/>
                </a:solidFill>
                <a:latin typeface="HelveticaNeueLTPro-Md"/>
                <a:cs typeface="HelveticaNeueLTPro-Md"/>
              </a:rPr>
              <a:t>uns! </a:t>
            </a:r>
            <a:r>
              <a:rPr sz="900" spc="-10" dirty="0" err="1">
                <a:solidFill>
                  <a:srgbClr val="231F20"/>
                </a:solidFill>
                <a:latin typeface="HelveticaNeueLTPro-Md"/>
                <a:cs typeface="HelveticaNeueLTPro-Md"/>
              </a:rPr>
              <a:t>Teilnehmerzahl</a:t>
            </a:r>
            <a:r>
              <a:rPr lang="de-CH" sz="900" spc="-10" dirty="0">
                <a:solidFill>
                  <a:srgbClr val="231F20"/>
                </a:solidFill>
                <a:latin typeface="HelveticaNeueLTPro-Md"/>
                <a:cs typeface="HelveticaNeueLTPro-Md"/>
              </a:rPr>
              <a:t> ist</a:t>
            </a:r>
            <a:r>
              <a:rPr sz="900" spc="30" dirty="0">
                <a:solidFill>
                  <a:srgbClr val="231F20"/>
                </a:solidFill>
                <a:latin typeface="HelveticaNeueLTPro-Md"/>
                <a:cs typeface="HelveticaNeueLTPro-Md"/>
              </a:rPr>
              <a:t> </a:t>
            </a:r>
            <a:r>
              <a:rPr sz="900" spc="-10" dirty="0">
                <a:solidFill>
                  <a:srgbClr val="231F20"/>
                </a:solidFill>
                <a:latin typeface="HelveticaNeueLTPro-Md"/>
                <a:cs typeface="HelveticaNeueLTPro-Md"/>
              </a:rPr>
              <a:t>beschränkt!</a:t>
            </a:r>
            <a:endParaRPr sz="900" dirty="0">
              <a:latin typeface="HelveticaNeueLTPro-Md"/>
              <a:cs typeface="HelveticaNeueLTPro-Md"/>
            </a:endParaRPr>
          </a:p>
        </p:txBody>
      </p:sp>
      <p:sp>
        <p:nvSpPr>
          <p:cNvPr id="23" name="object 23"/>
          <p:cNvSpPr txBox="1"/>
          <p:nvPr/>
        </p:nvSpPr>
        <p:spPr>
          <a:xfrm>
            <a:off x="7464857" y="4968798"/>
            <a:ext cx="2596515" cy="727059"/>
          </a:xfrm>
          <a:prstGeom prst="rect">
            <a:avLst/>
          </a:prstGeom>
        </p:spPr>
        <p:txBody>
          <a:bodyPr vert="horz" wrap="square" lIns="0" tIns="12700" rIns="0" bIns="0" rtlCol="0">
            <a:spAutoFit/>
          </a:bodyPr>
          <a:lstStyle/>
          <a:p>
            <a:pPr marL="12700" marR="368935">
              <a:lnSpc>
                <a:spcPct val="100000"/>
              </a:lnSpc>
              <a:spcBef>
                <a:spcPts val="100"/>
              </a:spcBef>
            </a:pPr>
            <a:r>
              <a:rPr sz="900" b="1" dirty="0">
                <a:solidFill>
                  <a:srgbClr val="231F20"/>
                </a:solidFill>
                <a:latin typeface="HelveticaNeueLT Pro 55 Roman"/>
                <a:cs typeface="HelveticaNeueLT Pro 55 Roman"/>
              </a:rPr>
              <a:t>Anmeldung</a:t>
            </a:r>
            <a:r>
              <a:rPr sz="900" b="1" spc="-10" dirty="0">
                <a:solidFill>
                  <a:srgbClr val="231F20"/>
                </a:solidFill>
                <a:latin typeface="HelveticaNeueLT Pro 55 Roman"/>
                <a:cs typeface="HelveticaNeueLT Pro 55 Roman"/>
              </a:rPr>
              <a:t> </a:t>
            </a:r>
            <a:r>
              <a:rPr sz="900" b="1" dirty="0">
                <a:solidFill>
                  <a:srgbClr val="231F20"/>
                </a:solidFill>
                <a:latin typeface="HelveticaNeueLT Pro 55 Roman"/>
                <a:cs typeface="HelveticaNeueLT Pro 55 Roman"/>
              </a:rPr>
              <a:t>via E-Mail </a:t>
            </a:r>
            <a:r>
              <a:rPr sz="900" b="1" spc="-25" dirty="0">
                <a:solidFill>
                  <a:srgbClr val="231F20"/>
                </a:solidFill>
                <a:latin typeface="HelveticaNeueLT Pro 55 Roman"/>
                <a:cs typeface="HelveticaNeueLT Pro 55 Roman"/>
              </a:rPr>
              <a:t>an:</a:t>
            </a:r>
            <a:endParaRPr lang="de-CH" sz="900" b="1" spc="-25" dirty="0">
              <a:solidFill>
                <a:srgbClr val="231F20"/>
              </a:solidFill>
              <a:latin typeface="HelveticaNeueLT Pro 55 Roman"/>
              <a:cs typeface="HelveticaNeueLT Pro 55 Roman"/>
            </a:endParaRPr>
          </a:p>
          <a:p>
            <a:pPr marL="12700" marR="368935">
              <a:lnSpc>
                <a:spcPct val="100000"/>
              </a:lnSpc>
              <a:spcBef>
                <a:spcPts val="100"/>
              </a:spcBef>
            </a:pPr>
            <a:r>
              <a:rPr lang="en-CH" sz="900" b="1" spc="-25" dirty="0">
                <a:solidFill>
                  <a:srgbClr val="231F20"/>
                </a:solidFill>
                <a:latin typeface="HelveticaNeueLT Pro 55 Roman"/>
                <a:cs typeface="HelveticaNeueLT Pro 55 Roman"/>
              </a:rPr>
              <a:t>m</a:t>
            </a:r>
            <a:r>
              <a:rPr lang="de-CH" sz="900" b="1" spc="-25" dirty="0" err="1">
                <a:solidFill>
                  <a:srgbClr val="231F20"/>
                </a:solidFill>
                <a:latin typeface="HelveticaNeueLT Pro 55 Roman"/>
                <a:cs typeface="HelveticaNeueLT Pro 55 Roman"/>
              </a:rPr>
              <a:t>ischa@btc.dance</a:t>
            </a:r>
            <a:endParaRPr lang="en-CH" sz="900" b="1" spc="-25" dirty="0">
              <a:solidFill>
                <a:srgbClr val="231F20"/>
              </a:solidFill>
              <a:latin typeface="HelveticaNeueLT Pro 55 Roman"/>
              <a:cs typeface="HelveticaNeueLT Pro 55 Roman"/>
            </a:endParaRPr>
          </a:p>
          <a:p>
            <a:pPr marL="12700" marR="368935">
              <a:lnSpc>
                <a:spcPct val="100000"/>
              </a:lnSpc>
              <a:spcBef>
                <a:spcPts val="100"/>
              </a:spcBef>
            </a:pPr>
            <a:r>
              <a:rPr lang="en-CH" sz="900" b="1" spc="-25" dirty="0">
                <a:solidFill>
                  <a:srgbClr val="231F20"/>
                </a:solidFill>
                <a:latin typeface="HelveticaNeueLT Pro 55 Roman"/>
                <a:cs typeface="HelveticaNeueLT Pro 55 Roman"/>
              </a:rPr>
              <a:t>www.badenertanzcentrum.ch</a:t>
            </a:r>
          </a:p>
          <a:p>
            <a:pPr marL="12700" marR="5080">
              <a:lnSpc>
                <a:spcPts val="1070"/>
              </a:lnSpc>
              <a:spcBef>
                <a:spcPts val="15"/>
              </a:spcBef>
            </a:pPr>
            <a:r>
              <a:rPr sz="900" dirty="0">
                <a:solidFill>
                  <a:srgbClr val="231F20"/>
                </a:solidFill>
                <a:latin typeface="HelveticaNeueLTPro-Md"/>
                <a:cs typeface="HelveticaNeueLTPro-Md"/>
              </a:rPr>
              <a:t>Für</a:t>
            </a:r>
            <a:r>
              <a:rPr sz="900" spc="-10" dirty="0">
                <a:solidFill>
                  <a:srgbClr val="231F20"/>
                </a:solidFill>
                <a:latin typeface="HelveticaNeueLTPro-Md"/>
                <a:cs typeface="HelveticaNeueLTPro-Md"/>
              </a:rPr>
              <a:t> </a:t>
            </a:r>
            <a:r>
              <a:rPr sz="900" dirty="0">
                <a:solidFill>
                  <a:srgbClr val="231F20"/>
                </a:solidFill>
                <a:latin typeface="HelveticaNeueLTPro-Md"/>
                <a:cs typeface="HelveticaNeueLTPro-Md"/>
              </a:rPr>
              <a:t>weitere</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Fragen</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melde</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dich</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direkt</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bei</a:t>
            </a:r>
            <a:r>
              <a:rPr sz="900" spc="-5" dirty="0">
                <a:solidFill>
                  <a:srgbClr val="231F20"/>
                </a:solidFill>
                <a:latin typeface="HelveticaNeueLTPro-Md"/>
                <a:cs typeface="HelveticaNeueLTPro-Md"/>
              </a:rPr>
              <a:t> </a:t>
            </a:r>
            <a:r>
              <a:rPr sz="900" spc="-10" dirty="0">
                <a:solidFill>
                  <a:srgbClr val="231F20"/>
                </a:solidFill>
                <a:latin typeface="HelveticaNeueLTPro-Md"/>
                <a:cs typeface="HelveticaNeueLTPro-Md"/>
              </a:rPr>
              <a:t>Mischa: </a:t>
            </a:r>
            <a:r>
              <a:rPr sz="900" dirty="0">
                <a:solidFill>
                  <a:srgbClr val="231F20"/>
                </a:solidFill>
                <a:latin typeface="HelveticaNeueLTPro-Md"/>
                <a:cs typeface="HelveticaNeueLTPro-Md"/>
              </a:rPr>
              <a:t>Mobile 079 398 49 51 von Mo-Fr 14-18 </a:t>
            </a:r>
            <a:r>
              <a:rPr sz="900" spc="-25" dirty="0">
                <a:solidFill>
                  <a:srgbClr val="231F20"/>
                </a:solidFill>
                <a:latin typeface="HelveticaNeueLTPro-Md"/>
                <a:cs typeface="HelveticaNeueLTPro-Md"/>
              </a:rPr>
              <a:t>Uhr</a:t>
            </a:r>
            <a:endParaRPr sz="900" dirty="0">
              <a:latin typeface="HelveticaNeueLTPro-Md"/>
              <a:cs typeface="HelveticaNeueLTPro-Md"/>
            </a:endParaRPr>
          </a:p>
        </p:txBody>
      </p:sp>
      <p:pic>
        <p:nvPicPr>
          <p:cNvPr id="24" name="object 24"/>
          <p:cNvPicPr/>
          <p:nvPr/>
        </p:nvPicPr>
        <p:blipFill>
          <a:blip r:embed="rId4" cstate="print"/>
          <a:stretch>
            <a:fillRect/>
          </a:stretch>
        </p:blipFill>
        <p:spPr>
          <a:xfrm>
            <a:off x="9162718" y="5814601"/>
            <a:ext cx="1414360" cy="1414348"/>
          </a:xfrm>
          <a:prstGeom prst="rect">
            <a:avLst/>
          </a:prstGeom>
        </p:spPr>
      </p:pic>
      <p:sp>
        <p:nvSpPr>
          <p:cNvPr id="25" name="object 25"/>
          <p:cNvSpPr txBox="1"/>
          <p:nvPr/>
        </p:nvSpPr>
        <p:spPr>
          <a:xfrm>
            <a:off x="7459189" y="6067584"/>
            <a:ext cx="1316355" cy="817788"/>
          </a:xfrm>
          <a:prstGeom prst="rect">
            <a:avLst/>
          </a:prstGeom>
        </p:spPr>
        <p:txBody>
          <a:bodyPr vert="horz" wrap="square" lIns="0" tIns="12700" rIns="0" bIns="0" rtlCol="0">
            <a:spAutoFit/>
          </a:bodyPr>
          <a:lstStyle/>
          <a:p>
            <a:pPr marL="12700" marR="5080">
              <a:lnSpc>
                <a:spcPct val="117300"/>
              </a:lnSpc>
              <a:spcBef>
                <a:spcPts val="100"/>
              </a:spcBef>
            </a:pPr>
            <a:r>
              <a:rPr sz="700" b="1" dirty="0">
                <a:solidFill>
                  <a:srgbClr val="ED1C24"/>
                </a:solidFill>
                <a:latin typeface="HelveticaNeueLT Pro 55 Roman"/>
                <a:cs typeface="HelveticaNeueLT Pro 55 Roman"/>
              </a:rPr>
              <a:t>BTC</a:t>
            </a:r>
            <a:r>
              <a:rPr sz="700" b="1" spc="10" dirty="0">
                <a:solidFill>
                  <a:srgbClr val="ED1C24"/>
                </a:solidFill>
                <a:latin typeface="HelveticaNeueLT Pro 55 Roman"/>
                <a:cs typeface="HelveticaNeueLT Pro 55 Roman"/>
              </a:rPr>
              <a:t> </a:t>
            </a:r>
            <a:r>
              <a:rPr sz="700" b="1" dirty="0">
                <a:solidFill>
                  <a:srgbClr val="ED1C24"/>
                </a:solidFill>
                <a:latin typeface="HelveticaNeueLT Pro 55 Roman"/>
                <a:cs typeface="HelveticaNeueLT Pro 55 Roman"/>
              </a:rPr>
              <a:t>Badener</a:t>
            </a:r>
            <a:r>
              <a:rPr sz="700" b="1" spc="10" dirty="0">
                <a:solidFill>
                  <a:srgbClr val="ED1C24"/>
                </a:solidFill>
                <a:latin typeface="HelveticaNeueLT Pro 55 Roman"/>
                <a:cs typeface="HelveticaNeueLT Pro 55 Roman"/>
              </a:rPr>
              <a:t> </a:t>
            </a:r>
            <a:r>
              <a:rPr sz="700" b="1" spc="-10" dirty="0">
                <a:solidFill>
                  <a:srgbClr val="ED1C24"/>
                </a:solidFill>
                <a:latin typeface="HelveticaNeueLT Pro 55 Roman"/>
                <a:cs typeface="HelveticaNeueLT Pro 55 Roman"/>
              </a:rPr>
              <a:t>Tanzcentrum</a:t>
            </a:r>
            <a:r>
              <a:rPr sz="700" b="1" spc="10" dirty="0">
                <a:solidFill>
                  <a:srgbClr val="ED1C24"/>
                </a:solidFill>
                <a:latin typeface="HelveticaNeueLT Pro 55 Roman"/>
                <a:cs typeface="HelveticaNeueLT Pro 55 Roman"/>
              </a:rPr>
              <a:t> </a:t>
            </a:r>
            <a:r>
              <a:rPr sz="700" b="1" spc="-25" dirty="0">
                <a:solidFill>
                  <a:srgbClr val="ED1C24"/>
                </a:solidFill>
                <a:latin typeface="HelveticaNeueLT Pro 55 Roman"/>
                <a:cs typeface="HelveticaNeueLT Pro 55 Roman"/>
              </a:rPr>
              <a:t>AG</a:t>
            </a:r>
            <a:r>
              <a:rPr sz="700" b="1" spc="500" dirty="0">
                <a:solidFill>
                  <a:srgbClr val="ED1C24"/>
                </a:solidFill>
                <a:latin typeface="HelveticaNeueLT Pro 55 Roman"/>
                <a:cs typeface="HelveticaNeueLT Pro 55 Roman"/>
              </a:rPr>
              <a:t> </a:t>
            </a:r>
            <a:r>
              <a:rPr sz="700" b="1" dirty="0">
                <a:solidFill>
                  <a:srgbClr val="ED1C24"/>
                </a:solidFill>
                <a:latin typeface="HelveticaNeueLT Pro 55 Roman"/>
                <a:cs typeface="HelveticaNeueLT Pro 55 Roman"/>
              </a:rPr>
              <a:t>Martinsbergstrasse </a:t>
            </a:r>
            <a:r>
              <a:rPr sz="700" b="1" spc="-25" dirty="0">
                <a:solidFill>
                  <a:srgbClr val="ED1C24"/>
                </a:solidFill>
                <a:latin typeface="HelveticaNeueLT Pro 55 Roman"/>
                <a:cs typeface="HelveticaNeueLT Pro 55 Roman"/>
              </a:rPr>
              <a:t>38</a:t>
            </a:r>
            <a:endParaRPr sz="700" dirty="0">
              <a:latin typeface="HelveticaNeueLT Pro 55 Roman"/>
              <a:cs typeface="HelveticaNeueLT Pro 55 Roman"/>
            </a:endParaRPr>
          </a:p>
          <a:p>
            <a:pPr marL="12700">
              <a:lnSpc>
                <a:spcPct val="100000"/>
              </a:lnSpc>
              <a:spcBef>
                <a:spcPts val="145"/>
              </a:spcBef>
            </a:pPr>
            <a:r>
              <a:rPr sz="700" b="1" dirty="0">
                <a:solidFill>
                  <a:srgbClr val="ED1C24"/>
                </a:solidFill>
                <a:latin typeface="HelveticaNeueLT Pro 55 Roman"/>
                <a:cs typeface="HelveticaNeueLT Pro 55 Roman"/>
              </a:rPr>
              <a:t>CH-5400 </a:t>
            </a:r>
            <a:r>
              <a:rPr sz="700" b="1" spc="-10" dirty="0">
                <a:solidFill>
                  <a:srgbClr val="ED1C24"/>
                </a:solidFill>
                <a:latin typeface="HelveticaNeueLT Pro 55 Roman"/>
                <a:cs typeface="HelveticaNeueLT Pro 55 Roman"/>
              </a:rPr>
              <a:t>Baden</a:t>
            </a:r>
            <a:endParaRPr sz="700" dirty="0">
              <a:latin typeface="HelveticaNeueLT Pro 55 Roman"/>
              <a:cs typeface="HelveticaNeueLT Pro 55 Roman"/>
            </a:endParaRPr>
          </a:p>
          <a:p>
            <a:pPr marL="12700">
              <a:lnSpc>
                <a:spcPct val="100000"/>
              </a:lnSpc>
              <a:spcBef>
                <a:spcPts val="445"/>
              </a:spcBef>
            </a:pPr>
            <a:r>
              <a:rPr sz="700" b="1" spc="-10" dirty="0">
                <a:solidFill>
                  <a:srgbClr val="ED1C24"/>
                </a:solidFill>
                <a:latin typeface="HelveticaNeueLT Pro 55 Roman"/>
                <a:cs typeface="HelveticaNeueLT Pro 55 Roman"/>
              </a:rPr>
              <a:t>Telefon</a:t>
            </a:r>
            <a:r>
              <a:rPr sz="700" b="1" spc="-15" dirty="0">
                <a:solidFill>
                  <a:srgbClr val="ED1C24"/>
                </a:solidFill>
                <a:latin typeface="HelveticaNeueLT Pro 55 Roman"/>
                <a:cs typeface="HelveticaNeueLT Pro 55 Roman"/>
              </a:rPr>
              <a:t> </a:t>
            </a:r>
            <a:r>
              <a:rPr sz="700" b="1" dirty="0">
                <a:solidFill>
                  <a:srgbClr val="ED1C24"/>
                </a:solidFill>
                <a:latin typeface="HelveticaNeueLT Pro 55 Roman"/>
                <a:cs typeface="HelveticaNeueLT Pro 55 Roman"/>
              </a:rPr>
              <a:t>+41 (0) 56 203</a:t>
            </a:r>
            <a:r>
              <a:rPr sz="700" b="1" spc="-35" dirty="0">
                <a:solidFill>
                  <a:srgbClr val="ED1C24"/>
                </a:solidFill>
                <a:latin typeface="HelveticaNeueLT Pro 55 Roman"/>
                <a:cs typeface="HelveticaNeueLT Pro 55 Roman"/>
              </a:rPr>
              <a:t> </a:t>
            </a:r>
            <a:r>
              <a:rPr sz="700" b="1" spc="-20" dirty="0">
                <a:solidFill>
                  <a:srgbClr val="ED1C24"/>
                </a:solidFill>
                <a:latin typeface="HelveticaNeueLT Pro 55 Roman"/>
                <a:cs typeface="HelveticaNeueLT Pro 55 Roman"/>
              </a:rPr>
              <a:t>10</a:t>
            </a:r>
            <a:r>
              <a:rPr sz="700" b="1" spc="-35" dirty="0">
                <a:solidFill>
                  <a:srgbClr val="ED1C24"/>
                </a:solidFill>
                <a:latin typeface="HelveticaNeueLT Pro 55 Roman"/>
                <a:cs typeface="HelveticaNeueLT Pro 55 Roman"/>
              </a:rPr>
              <a:t> </a:t>
            </a:r>
            <a:r>
              <a:rPr sz="700" b="1" spc="-25" dirty="0">
                <a:solidFill>
                  <a:srgbClr val="ED1C24"/>
                </a:solidFill>
                <a:latin typeface="HelveticaNeueLT Pro 55 Roman"/>
                <a:cs typeface="HelveticaNeueLT Pro 55 Roman"/>
              </a:rPr>
              <a:t>10</a:t>
            </a:r>
            <a:endParaRPr lang="de-CH" sz="700" b="1" spc="-25" dirty="0">
              <a:solidFill>
                <a:srgbClr val="ED1C24"/>
              </a:solidFill>
              <a:latin typeface="HelveticaNeueLT Pro 55 Roman"/>
              <a:cs typeface="HelveticaNeueLT Pro 55 Roman"/>
            </a:endParaRPr>
          </a:p>
          <a:p>
            <a:pPr marL="12700">
              <a:lnSpc>
                <a:spcPct val="100000"/>
              </a:lnSpc>
              <a:spcBef>
                <a:spcPts val="445"/>
              </a:spcBef>
            </a:pPr>
            <a:r>
              <a:rPr lang="en-CH" sz="700" b="1" spc="-25" dirty="0">
                <a:solidFill>
                  <a:srgbClr val="ED1C24"/>
                </a:solidFill>
                <a:latin typeface="HelveticaNeueLT Pro 55 Roman"/>
                <a:cs typeface="HelveticaNeueLT Pro 55 Roman"/>
              </a:rPr>
              <a:t>info@badenertanzcentrum.ch</a:t>
            </a:r>
            <a:endParaRPr sz="700" dirty="0">
              <a:latin typeface="HelveticaNeueLT Pro 55 Roman"/>
              <a:cs typeface="HelveticaNeueLT Pro 55 Roman"/>
            </a:endParaRPr>
          </a:p>
          <a:p>
            <a:pPr marL="12700" marR="52069">
              <a:lnSpc>
                <a:spcPct val="117300"/>
              </a:lnSpc>
            </a:pPr>
            <a:r>
              <a:rPr sz="700" b="1" spc="-10" dirty="0" err="1">
                <a:solidFill>
                  <a:srgbClr val="ED1C24"/>
                </a:solidFill>
                <a:latin typeface="HelveticaNeueLT Pro 55 Roman"/>
                <a:cs typeface="HelveticaNeueLT Pro 55 Roman"/>
              </a:rPr>
              <a:t>badenertanzcentrum.ch</a:t>
            </a:r>
            <a:endParaRPr sz="700" dirty="0">
              <a:latin typeface="HelveticaNeueLT Pro 55 Roman"/>
              <a:cs typeface="HelveticaNeueLT Pro 55 Roman"/>
            </a:endParaRPr>
          </a:p>
        </p:txBody>
      </p:sp>
      <p:sp>
        <p:nvSpPr>
          <p:cNvPr id="26" name="object 26"/>
          <p:cNvSpPr txBox="1"/>
          <p:nvPr/>
        </p:nvSpPr>
        <p:spPr>
          <a:xfrm>
            <a:off x="3831047" y="2268222"/>
            <a:ext cx="1013460" cy="120546"/>
          </a:xfrm>
          <a:prstGeom prst="rect">
            <a:avLst/>
          </a:prstGeom>
        </p:spPr>
        <p:txBody>
          <a:bodyPr vert="horz" wrap="square" lIns="0" tIns="12700" rIns="0" bIns="0" rtlCol="0">
            <a:spAutoFit/>
          </a:bodyPr>
          <a:lstStyle/>
          <a:p>
            <a:pPr marL="12700">
              <a:lnSpc>
                <a:spcPct val="100000"/>
              </a:lnSpc>
              <a:spcBef>
                <a:spcPts val="100"/>
              </a:spcBef>
            </a:pPr>
            <a:r>
              <a:rPr lang="de-CH" sz="700" dirty="0">
                <a:solidFill>
                  <a:srgbClr val="231F20"/>
                </a:solidFill>
                <a:latin typeface="HelveticaNeueLTPro-Md"/>
                <a:cs typeface="HelveticaNeueLTPro-Md"/>
              </a:rPr>
              <a:t>Beispiel Zimmer</a:t>
            </a:r>
            <a:endParaRPr sz="700" dirty="0">
              <a:latin typeface="HelveticaNeueLTPro-Md"/>
              <a:cs typeface="HelveticaNeueLTPro-Md"/>
            </a:endParaRPr>
          </a:p>
        </p:txBody>
      </p:sp>
      <p:sp>
        <p:nvSpPr>
          <p:cNvPr id="27" name="object 27"/>
          <p:cNvSpPr txBox="1"/>
          <p:nvPr/>
        </p:nvSpPr>
        <p:spPr>
          <a:xfrm>
            <a:off x="3828747" y="4557550"/>
            <a:ext cx="853383" cy="120546"/>
          </a:xfrm>
          <a:prstGeom prst="rect">
            <a:avLst/>
          </a:prstGeom>
        </p:spPr>
        <p:txBody>
          <a:bodyPr vert="horz" wrap="square" lIns="0" tIns="12700" rIns="0" bIns="0" rtlCol="0">
            <a:spAutoFit/>
          </a:bodyPr>
          <a:lstStyle/>
          <a:p>
            <a:pPr marL="12700">
              <a:lnSpc>
                <a:spcPct val="100000"/>
              </a:lnSpc>
              <a:spcBef>
                <a:spcPts val="100"/>
              </a:spcBef>
            </a:pPr>
            <a:r>
              <a:rPr lang="de-CH" sz="700" spc="-10" dirty="0">
                <a:solidFill>
                  <a:srgbClr val="231F20"/>
                </a:solidFill>
                <a:latin typeface="HelveticaNeueLTPro-Md"/>
                <a:cs typeface="HelveticaNeueLTPro-Md"/>
              </a:rPr>
              <a:t>Eden Bar</a:t>
            </a:r>
            <a:endParaRPr sz="700" dirty="0">
              <a:latin typeface="HelveticaNeueLTPro-Md"/>
              <a:cs typeface="HelveticaNeueLTPro-Md"/>
            </a:endParaRPr>
          </a:p>
        </p:txBody>
      </p:sp>
      <p:sp>
        <p:nvSpPr>
          <p:cNvPr id="28" name="object 28"/>
          <p:cNvSpPr txBox="1"/>
          <p:nvPr/>
        </p:nvSpPr>
        <p:spPr>
          <a:xfrm>
            <a:off x="3803222" y="6958941"/>
            <a:ext cx="848265" cy="120546"/>
          </a:xfrm>
          <a:prstGeom prst="rect">
            <a:avLst/>
          </a:prstGeom>
        </p:spPr>
        <p:txBody>
          <a:bodyPr vert="horz" wrap="square" lIns="0" tIns="12700" rIns="0" bIns="0" rtlCol="0">
            <a:spAutoFit/>
          </a:bodyPr>
          <a:lstStyle/>
          <a:p>
            <a:pPr marL="12700">
              <a:lnSpc>
                <a:spcPct val="100000"/>
              </a:lnSpc>
              <a:spcBef>
                <a:spcPts val="100"/>
              </a:spcBef>
            </a:pPr>
            <a:r>
              <a:rPr lang="de-CH" sz="700" spc="-10" dirty="0">
                <a:solidFill>
                  <a:srgbClr val="231F20"/>
                </a:solidFill>
                <a:latin typeface="HelveticaNeueLTPro-Md"/>
                <a:cs typeface="HelveticaNeueLTPro-Md"/>
              </a:rPr>
              <a:t>Sauna</a:t>
            </a:r>
            <a:endParaRPr sz="700" dirty="0">
              <a:latin typeface="HelveticaNeueLTPro-Md"/>
              <a:cs typeface="HelveticaNeueLTPro-Md"/>
            </a:endParaRPr>
          </a:p>
        </p:txBody>
      </p:sp>
      <p:sp>
        <p:nvSpPr>
          <p:cNvPr id="52" name="Textfeld 51">
            <a:extLst>
              <a:ext uri="{FF2B5EF4-FFF2-40B4-BE49-F238E27FC236}">
                <a16:creationId xmlns:a16="http://schemas.microsoft.com/office/drawing/2014/main" id="{FCE49967-0F04-E3EE-49D2-2BEDB736241F}"/>
              </a:ext>
            </a:extLst>
          </p:cNvPr>
          <p:cNvSpPr txBox="1"/>
          <p:nvPr/>
        </p:nvSpPr>
        <p:spPr>
          <a:xfrm>
            <a:off x="5346700" y="6923613"/>
            <a:ext cx="457199" cy="200055"/>
          </a:xfrm>
          <a:prstGeom prst="rect">
            <a:avLst/>
          </a:prstGeom>
          <a:noFill/>
        </p:spPr>
        <p:txBody>
          <a:bodyPr wrap="square" rtlCol="0">
            <a:spAutoFit/>
          </a:bodyPr>
          <a:lstStyle/>
          <a:p>
            <a:r>
              <a:rPr lang="de-CH" sz="700" dirty="0"/>
              <a:t>Tennis</a:t>
            </a:r>
          </a:p>
        </p:txBody>
      </p:sp>
      <p:pic>
        <p:nvPicPr>
          <p:cNvPr id="16" name="Grafik 15">
            <a:extLst>
              <a:ext uri="{FF2B5EF4-FFF2-40B4-BE49-F238E27FC236}">
                <a16:creationId xmlns:a16="http://schemas.microsoft.com/office/drawing/2014/main" id="{F5049D24-1813-B951-512C-372020F5B6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1047" y="171643"/>
            <a:ext cx="3140830" cy="2061590"/>
          </a:xfrm>
          <a:prstGeom prst="rect">
            <a:avLst/>
          </a:prstGeom>
        </p:spPr>
      </p:pic>
      <p:pic>
        <p:nvPicPr>
          <p:cNvPr id="30" name="Grafik 29">
            <a:extLst>
              <a:ext uri="{FF2B5EF4-FFF2-40B4-BE49-F238E27FC236}">
                <a16:creationId xmlns:a16="http://schemas.microsoft.com/office/drawing/2014/main" id="{F6A7C463-953B-30D8-9CA2-DDECC2C9A9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38349" y="2471386"/>
            <a:ext cx="3140830" cy="2067976"/>
          </a:xfrm>
          <a:prstGeom prst="rect">
            <a:avLst/>
          </a:prstGeom>
        </p:spPr>
      </p:pic>
      <p:pic>
        <p:nvPicPr>
          <p:cNvPr id="35" name="Grafik 34">
            <a:extLst>
              <a:ext uri="{FF2B5EF4-FFF2-40B4-BE49-F238E27FC236}">
                <a16:creationId xmlns:a16="http://schemas.microsoft.com/office/drawing/2014/main" id="{B74F79FF-EFC5-DD5C-A125-1A75C1F28E7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27002" y="4762243"/>
            <a:ext cx="1544875" cy="1037673"/>
          </a:xfrm>
          <a:prstGeom prst="rect">
            <a:avLst/>
          </a:prstGeom>
        </p:spPr>
      </p:pic>
      <p:pic>
        <p:nvPicPr>
          <p:cNvPr id="40" name="Grafik 39">
            <a:extLst>
              <a:ext uri="{FF2B5EF4-FFF2-40B4-BE49-F238E27FC236}">
                <a16:creationId xmlns:a16="http://schemas.microsoft.com/office/drawing/2014/main" id="{75CFA10D-35FA-8EE4-C5B0-9F7702C200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18238" y="5880900"/>
            <a:ext cx="1544091" cy="1029896"/>
          </a:xfrm>
          <a:prstGeom prst="rect">
            <a:avLst/>
          </a:prstGeom>
        </p:spPr>
      </p:pic>
      <p:pic>
        <p:nvPicPr>
          <p:cNvPr id="44" name="Grafik 43">
            <a:extLst>
              <a:ext uri="{FF2B5EF4-FFF2-40B4-BE49-F238E27FC236}">
                <a16:creationId xmlns:a16="http://schemas.microsoft.com/office/drawing/2014/main" id="{ACF302F6-E71E-884E-E466-4510FB27A13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23497" y="5875576"/>
            <a:ext cx="1544089" cy="1029896"/>
          </a:xfrm>
          <a:prstGeom prst="rect">
            <a:avLst/>
          </a:prstGeom>
        </p:spPr>
      </p:pic>
      <p:pic>
        <p:nvPicPr>
          <p:cNvPr id="47" name="Grafik 46">
            <a:extLst>
              <a:ext uri="{FF2B5EF4-FFF2-40B4-BE49-F238E27FC236}">
                <a16:creationId xmlns:a16="http://schemas.microsoft.com/office/drawing/2014/main" id="{9A145890-FE11-F95C-F931-ADAC64BF42C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22711" y="4773358"/>
            <a:ext cx="1544875" cy="1028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3079" y="1468086"/>
            <a:ext cx="3799297" cy="1822230"/>
          </a:xfrm>
          <a:prstGeom prst="rect">
            <a:avLst/>
          </a:prstGeom>
        </p:spPr>
        <p:txBody>
          <a:bodyPr vert="horz" wrap="square" lIns="0" tIns="12700" rIns="0" bIns="0" rtlCol="0">
            <a:spAutoFit/>
          </a:bodyPr>
          <a:lstStyle/>
          <a:p>
            <a:pPr marL="192405" marR="363220" indent="-180340">
              <a:lnSpc>
                <a:spcPct val="100000"/>
              </a:lnSpc>
              <a:spcBef>
                <a:spcPts val="100"/>
              </a:spcBef>
              <a:buClr>
                <a:srgbClr val="ED1C24"/>
              </a:buClr>
              <a:buChar char="•"/>
              <a:tabLst>
                <a:tab pos="193040" algn="l"/>
              </a:tabLst>
            </a:pPr>
            <a:r>
              <a:rPr lang="de-CH" sz="900" spc="-10" dirty="0">
                <a:solidFill>
                  <a:srgbClr val="231F20"/>
                </a:solidFill>
                <a:latin typeface="HelveticaNeueLTPro-Md"/>
                <a:cs typeface="HelveticaNeueLTPro-Md"/>
              </a:rPr>
              <a:t>T</a:t>
            </a:r>
            <a:r>
              <a:rPr sz="900" spc="-10" dirty="0" err="1">
                <a:solidFill>
                  <a:srgbClr val="231F20"/>
                </a:solidFill>
                <a:latin typeface="HelveticaNeueLTPro-Md"/>
                <a:cs typeface="HelveticaNeueLTPro-Md"/>
              </a:rPr>
              <a:t>anzunterricht</a:t>
            </a:r>
            <a:r>
              <a:rPr sz="900" spc="-10" dirty="0">
                <a:solidFill>
                  <a:srgbClr val="231F20"/>
                </a:solidFill>
                <a:latin typeface="HelveticaNeueLTPro-Md"/>
                <a:cs typeface="HelveticaNeueLTPro-Md"/>
              </a:rPr>
              <a:t> </a:t>
            </a:r>
            <a:r>
              <a:rPr lang="de-CH" sz="900" spc="-10" dirty="0">
                <a:solidFill>
                  <a:srgbClr val="231F20"/>
                </a:solidFill>
                <a:latin typeface="HelveticaNeueLTPro-Md"/>
                <a:cs typeface="HelveticaNeueLTPro-Md"/>
              </a:rPr>
              <a:t>fünf Stunden </a:t>
            </a:r>
            <a:r>
              <a:rPr sz="900" dirty="0">
                <a:solidFill>
                  <a:srgbClr val="231F20"/>
                </a:solidFill>
                <a:latin typeface="HelveticaNeueLTPro-Md"/>
                <a:cs typeface="HelveticaNeueLTPro-Md"/>
              </a:rPr>
              <a:t>an </a:t>
            </a:r>
            <a:r>
              <a:rPr lang="de-CH" sz="900" dirty="0">
                <a:solidFill>
                  <a:srgbClr val="231F20"/>
                </a:solidFill>
                <a:latin typeface="HelveticaNeueLTPro-Md"/>
                <a:cs typeface="HelveticaNeueLTPro-Md"/>
              </a:rPr>
              <a:t>vier </a:t>
            </a:r>
            <a:r>
              <a:rPr sz="900" spc="-10" dirty="0">
                <a:solidFill>
                  <a:srgbClr val="231F20"/>
                </a:solidFill>
                <a:latin typeface="HelveticaNeueLTPro-Md"/>
                <a:cs typeface="HelveticaNeueLTPro-Md"/>
              </a:rPr>
              <a:t>Tagen</a:t>
            </a:r>
            <a:endParaRPr sz="900" dirty="0">
              <a:latin typeface="HelveticaNeueLTPro-Md"/>
              <a:cs typeface="HelveticaNeueLTPro-Md"/>
            </a:endParaRPr>
          </a:p>
          <a:p>
            <a:pPr marL="192405" indent="-180340">
              <a:lnSpc>
                <a:spcPts val="1060"/>
              </a:lnSpc>
              <a:buClr>
                <a:srgbClr val="ED1C24"/>
              </a:buClr>
              <a:buChar char="•"/>
              <a:tabLst>
                <a:tab pos="193040" algn="l"/>
              </a:tabLst>
            </a:pPr>
            <a:r>
              <a:rPr sz="900" dirty="0" err="1">
                <a:solidFill>
                  <a:srgbClr val="231F20"/>
                </a:solidFill>
                <a:latin typeface="HelveticaNeueLTPro-Md"/>
                <a:cs typeface="HelveticaNeueLTPro-Md"/>
              </a:rPr>
              <a:t>freies</a:t>
            </a:r>
            <a:r>
              <a:rPr sz="900" spc="-5" dirty="0">
                <a:solidFill>
                  <a:srgbClr val="231F20"/>
                </a:solidFill>
                <a:latin typeface="HelveticaNeueLTPro-Md"/>
                <a:cs typeface="HelveticaNeueLTPro-Md"/>
              </a:rPr>
              <a:t> </a:t>
            </a:r>
            <a:r>
              <a:rPr sz="900" spc="-10" dirty="0">
                <a:solidFill>
                  <a:srgbClr val="231F20"/>
                </a:solidFill>
                <a:latin typeface="HelveticaNeueLTPro-Md"/>
                <a:cs typeface="HelveticaNeueLTPro-Md"/>
              </a:rPr>
              <a:t>Training</a:t>
            </a:r>
            <a:r>
              <a:rPr lang="de-CH" sz="900" spc="-10" dirty="0">
                <a:solidFill>
                  <a:srgbClr val="231F20"/>
                </a:solidFill>
                <a:latin typeface="HelveticaNeueLTPro-Md"/>
                <a:cs typeface="HelveticaNeueLTPro-Md"/>
              </a:rPr>
              <a:t> mit Mischa</a:t>
            </a:r>
          </a:p>
          <a:p>
            <a:pPr marL="192405" indent="-180340">
              <a:lnSpc>
                <a:spcPts val="1060"/>
              </a:lnSpc>
              <a:buClr>
                <a:srgbClr val="ED1C24"/>
              </a:buClr>
              <a:buFontTx/>
              <a:buChar char="•"/>
              <a:tabLst>
                <a:tab pos="193040" algn="l"/>
              </a:tabLst>
            </a:pPr>
            <a:r>
              <a:rPr lang="de-DE" sz="900" dirty="0">
                <a:solidFill>
                  <a:srgbClr val="231F20"/>
                </a:solidFill>
                <a:latin typeface="HelveticaNeueLTPro-Md"/>
                <a:cs typeface="HelveticaNeueLTPro-Md"/>
              </a:rPr>
              <a:t>Drei Übernachtungen</a:t>
            </a:r>
            <a:r>
              <a:rPr lang="de-DE" sz="900" spc="5" dirty="0">
                <a:solidFill>
                  <a:srgbClr val="231F20"/>
                </a:solidFill>
                <a:latin typeface="HelveticaNeueLTPro-Md"/>
                <a:cs typeface="HelveticaNeueLTPro-Md"/>
              </a:rPr>
              <a:t> </a:t>
            </a:r>
            <a:r>
              <a:rPr lang="de-DE" sz="900" dirty="0">
                <a:solidFill>
                  <a:srgbClr val="231F20"/>
                </a:solidFill>
                <a:latin typeface="HelveticaNeueLTPro-Md"/>
                <a:cs typeface="HelveticaNeueLTPro-Md"/>
              </a:rPr>
              <a:t>in der</a:t>
            </a:r>
            <a:r>
              <a:rPr lang="de-DE" sz="900" spc="5" dirty="0">
                <a:solidFill>
                  <a:srgbClr val="231F20"/>
                </a:solidFill>
                <a:latin typeface="HelveticaNeueLTPro-Md"/>
                <a:cs typeface="HelveticaNeueLTPro-Md"/>
              </a:rPr>
              <a:t> </a:t>
            </a:r>
            <a:r>
              <a:rPr lang="de-DE" sz="900" dirty="0">
                <a:solidFill>
                  <a:srgbClr val="231F20"/>
                </a:solidFill>
                <a:latin typeface="HelveticaNeueLTPro-Md"/>
                <a:cs typeface="HelveticaNeueLTPro-Md"/>
              </a:rPr>
              <a:t>gewählten</a:t>
            </a:r>
            <a:r>
              <a:rPr lang="de-DE" sz="900" spc="5" dirty="0">
                <a:solidFill>
                  <a:srgbClr val="231F20"/>
                </a:solidFill>
                <a:latin typeface="HelveticaNeueLTPro-Md"/>
                <a:cs typeface="HelveticaNeueLTPro-Md"/>
              </a:rPr>
              <a:t> </a:t>
            </a:r>
            <a:r>
              <a:rPr lang="de-DE" sz="900" spc="-10" dirty="0">
                <a:solidFill>
                  <a:srgbClr val="231F20"/>
                </a:solidFill>
                <a:latin typeface="HelveticaNeueLTPro-Md"/>
                <a:cs typeface="HelveticaNeueLTPro-Md"/>
              </a:rPr>
              <a:t>Zimmerkategorie </a:t>
            </a:r>
            <a:r>
              <a:rPr lang="de-DE" sz="900" dirty="0">
                <a:solidFill>
                  <a:srgbClr val="231F20"/>
                </a:solidFill>
                <a:latin typeface="HelveticaNeueLTPro-Md"/>
                <a:cs typeface="HelveticaNeueLTPro-Md"/>
              </a:rPr>
              <a:t>im</a:t>
            </a:r>
          </a:p>
          <a:p>
            <a:pPr marL="12065">
              <a:lnSpc>
                <a:spcPts val="1060"/>
              </a:lnSpc>
              <a:buClr>
                <a:srgbClr val="ED1C24"/>
              </a:buClr>
              <a:tabLst>
                <a:tab pos="193040" algn="l"/>
              </a:tabLst>
            </a:pPr>
            <a:r>
              <a:rPr lang="de-DE" sz="900" dirty="0">
                <a:solidFill>
                  <a:srgbClr val="231F20"/>
                </a:solidFill>
                <a:latin typeface="HelveticaNeueLTPro-Md"/>
                <a:cs typeface="HelveticaNeueLTPro-Md"/>
              </a:rPr>
              <a:t>	Hotel Eden Spiez</a:t>
            </a:r>
          </a:p>
          <a:p>
            <a:pPr marL="192405" indent="-180340">
              <a:lnSpc>
                <a:spcPts val="1060"/>
              </a:lnSpc>
              <a:buClr>
                <a:srgbClr val="ED1C24"/>
              </a:buClr>
              <a:buFontTx/>
              <a:buChar char="•"/>
              <a:tabLst>
                <a:tab pos="193040" algn="l"/>
              </a:tabLst>
            </a:pPr>
            <a:r>
              <a:rPr lang="de-CH" sz="900" dirty="0">
                <a:solidFill>
                  <a:srgbClr val="231F20"/>
                </a:solidFill>
                <a:latin typeface="HelveticaNeueLTPro-Md"/>
                <a:cs typeface="HelveticaNeueLTPro-Md"/>
              </a:rPr>
              <a:t>Tägliches, reichhaltiges</a:t>
            </a:r>
            <a:r>
              <a:rPr lang="de-CH" sz="900" spc="-10" dirty="0">
                <a:solidFill>
                  <a:srgbClr val="231F20"/>
                </a:solidFill>
                <a:latin typeface="HelveticaNeueLTPro-Md"/>
                <a:cs typeface="HelveticaNeueLTPro-Md"/>
              </a:rPr>
              <a:t> Frühstücksbuffet</a:t>
            </a:r>
            <a:endParaRPr lang="de-CH" sz="900" dirty="0">
              <a:latin typeface="HelveticaNeueLTPro-Md"/>
              <a:cs typeface="HelveticaNeueLTPro-Md"/>
            </a:endParaRPr>
          </a:p>
          <a:p>
            <a:pPr marL="192405" marR="889635" indent="-180340">
              <a:lnSpc>
                <a:spcPts val="1070"/>
              </a:lnSpc>
              <a:buClr>
                <a:srgbClr val="ED1C24"/>
              </a:buClr>
              <a:buChar char="•"/>
              <a:tabLst>
                <a:tab pos="193040" algn="l"/>
              </a:tabLst>
            </a:pPr>
            <a:r>
              <a:rPr lang="de-CH" sz="900" dirty="0">
                <a:solidFill>
                  <a:srgbClr val="231F20"/>
                </a:solidFill>
                <a:latin typeface="HelveticaNeueLTPro-Md"/>
                <a:cs typeface="HelveticaNeueLTPro-Md"/>
              </a:rPr>
              <a:t>Drei</a:t>
            </a:r>
            <a:r>
              <a:rPr sz="900" dirty="0">
                <a:solidFill>
                  <a:srgbClr val="231F20"/>
                </a:solidFill>
                <a:latin typeface="HelveticaNeueLTPro-Md"/>
                <a:cs typeface="HelveticaNeueLTPro-Md"/>
              </a:rPr>
              <a:t> gemeinsame Nachtessen </a:t>
            </a:r>
            <a:r>
              <a:rPr sz="900" dirty="0" err="1">
                <a:solidFill>
                  <a:srgbClr val="231F20"/>
                </a:solidFill>
                <a:latin typeface="HelveticaNeueLTPro-Md"/>
                <a:cs typeface="HelveticaNeueLTPro-Md"/>
              </a:rPr>
              <a:t>im</a:t>
            </a:r>
            <a:r>
              <a:rPr sz="900" dirty="0">
                <a:solidFill>
                  <a:srgbClr val="231F20"/>
                </a:solidFill>
                <a:latin typeface="HelveticaNeueLTPro-Md"/>
                <a:cs typeface="HelveticaNeueLTPro-Md"/>
              </a:rPr>
              <a:t> </a:t>
            </a:r>
            <a:r>
              <a:rPr sz="900" spc="-10" dirty="0">
                <a:solidFill>
                  <a:srgbClr val="231F20"/>
                </a:solidFill>
                <a:latin typeface="HelveticaNeueLTPro-Md"/>
                <a:cs typeface="HelveticaNeueLTPro-Md"/>
              </a:rPr>
              <a:t>Hotel</a:t>
            </a:r>
            <a:r>
              <a:rPr lang="de-CH" sz="900" spc="-10" dirty="0">
                <a:solidFill>
                  <a:srgbClr val="231F20"/>
                </a:solidFill>
                <a:latin typeface="HelveticaNeueLTPro-Md"/>
                <a:cs typeface="HelveticaNeueLTPro-Md"/>
              </a:rPr>
              <a:t>. </a:t>
            </a:r>
            <a:r>
              <a:rPr sz="900" dirty="0">
                <a:solidFill>
                  <a:srgbClr val="231F20"/>
                </a:solidFill>
                <a:latin typeface="HelveticaNeueLTPro-Md"/>
                <a:cs typeface="HelveticaNeueLTPro-Md"/>
              </a:rPr>
              <a:t>3-Gang</a:t>
            </a:r>
            <a:r>
              <a:rPr lang="de-CH" sz="900" dirty="0">
                <a:solidFill>
                  <a:srgbClr val="231F20"/>
                </a:solidFill>
                <a:latin typeface="HelveticaNeueLTPro-Md"/>
                <a:cs typeface="HelveticaNeueLTPro-Md"/>
              </a:rPr>
              <a:t> W</a:t>
            </a:r>
            <a:r>
              <a:rPr sz="900" spc="-10" dirty="0">
                <a:solidFill>
                  <a:srgbClr val="231F20"/>
                </a:solidFill>
                <a:latin typeface="HelveticaNeueLTPro-Md"/>
                <a:cs typeface="HelveticaNeueLTPro-Md"/>
              </a:rPr>
              <a:t>ahl</a:t>
            </a:r>
            <a:r>
              <a:rPr lang="de-CH" sz="900" spc="-10" dirty="0">
                <a:solidFill>
                  <a:srgbClr val="231F20"/>
                </a:solidFill>
                <a:latin typeface="HelveticaNeueLTPro-Md"/>
                <a:cs typeface="HelveticaNeueLTPro-Md"/>
              </a:rPr>
              <a:t>- M</a:t>
            </a:r>
            <a:r>
              <a:rPr sz="900" spc="-10" dirty="0" err="1">
                <a:solidFill>
                  <a:srgbClr val="231F20"/>
                </a:solidFill>
                <a:latin typeface="HelveticaNeueLTPro-Md"/>
                <a:cs typeface="HelveticaNeueLTPro-Md"/>
              </a:rPr>
              <a:t>enü</a:t>
            </a:r>
            <a:r>
              <a:rPr lang="de-CH" sz="900" spc="-10" dirty="0">
                <a:solidFill>
                  <a:srgbClr val="231F20"/>
                </a:solidFill>
                <a:latin typeface="HelveticaNeueLTPro-Md"/>
                <a:cs typeface="HelveticaNeueLTPro-Md"/>
              </a:rPr>
              <a:t> inkl. einem Softgetränk</a:t>
            </a:r>
          </a:p>
          <a:p>
            <a:pPr marL="192405" indent="-180340">
              <a:lnSpc>
                <a:spcPts val="1035"/>
              </a:lnSpc>
              <a:buClr>
                <a:srgbClr val="ED1C24"/>
              </a:buClr>
              <a:buChar char="•"/>
              <a:tabLst>
                <a:tab pos="193040" algn="l"/>
              </a:tabLst>
            </a:pPr>
            <a:r>
              <a:rPr sz="900" dirty="0" err="1">
                <a:solidFill>
                  <a:srgbClr val="231F20"/>
                </a:solidFill>
                <a:latin typeface="HelveticaNeueLTPro-Md"/>
                <a:cs typeface="HelveticaNeueLTPro-Md"/>
              </a:rPr>
              <a:t>Willkommens</a:t>
            </a:r>
            <a:r>
              <a:rPr lang="de-CH" sz="900" dirty="0">
                <a:solidFill>
                  <a:srgbClr val="231F20"/>
                </a:solidFill>
                <a:latin typeface="HelveticaNeueLTPro-Md"/>
                <a:cs typeface="HelveticaNeueLTPro-Md"/>
              </a:rPr>
              <a:t>a</a:t>
            </a:r>
            <a:r>
              <a:rPr sz="900" dirty="0" err="1">
                <a:solidFill>
                  <a:srgbClr val="231F20"/>
                </a:solidFill>
                <a:latin typeface="HelveticaNeueLTPro-Md"/>
                <a:cs typeface="HelveticaNeueLTPro-Md"/>
              </a:rPr>
              <a:t>péro</a:t>
            </a:r>
            <a:endParaRPr sz="900" dirty="0">
              <a:latin typeface="HelveticaNeueLTPro-Md"/>
              <a:cs typeface="HelveticaNeueLTPro-Md"/>
            </a:endParaRPr>
          </a:p>
          <a:p>
            <a:pPr marL="192405" marR="85090" indent="-180340">
              <a:lnSpc>
                <a:spcPts val="1070"/>
              </a:lnSpc>
              <a:spcBef>
                <a:spcPts val="40"/>
              </a:spcBef>
              <a:buClr>
                <a:srgbClr val="ED1C24"/>
              </a:buClr>
              <a:buChar char="•"/>
              <a:tabLst>
                <a:tab pos="193040" algn="l"/>
              </a:tabLst>
            </a:pPr>
            <a:r>
              <a:rPr lang="de-CH" sz="900" dirty="0">
                <a:solidFill>
                  <a:srgbClr val="231F20"/>
                </a:solidFill>
                <a:latin typeface="HelveticaNeueLTPro-Md"/>
                <a:cs typeface="HelveticaNeueLTPro-Md"/>
              </a:rPr>
              <a:t>Eine Wellnessoase mit Sole-Aussenbad, Hallenbad und Saunabereich.</a:t>
            </a:r>
          </a:p>
          <a:p>
            <a:pPr marL="192405" marR="85090" indent="-180340">
              <a:lnSpc>
                <a:spcPts val="1070"/>
              </a:lnSpc>
              <a:spcBef>
                <a:spcPts val="40"/>
              </a:spcBef>
              <a:buClr>
                <a:srgbClr val="ED1C24"/>
              </a:buClr>
              <a:buChar char="•"/>
              <a:tabLst>
                <a:tab pos="193040" algn="l"/>
              </a:tabLst>
            </a:pPr>
            <a:r>
              <a:rPr lang="de-DE" sz="900" dirty="0"/>
              <a:t>Eden Fitnessbereich in der </a:t>
            </a:r>
            <a:r>
              <a:rPr lang="de-DE" sz="900" dirty="0" err="1"/>
              <a:t>Résidence</a:t>
            </a:r>
            <a:endParaRPr lang="de-DE" sz="900" dirty="0"/>
          </a:p>
          <a:p>
            <a:pPr marL="192405" marR="85090" indent="-180340">
              <a:lnSpc>
                <a:spcPts val="1070"/>
              </a:lnSpc>
              <a:spcBef>
                <a:spcPts val="40"/>
              </a:spcBef>
              <a:buClr>
                <a:srgbClr val="ED1C24"/>
              </a:buClr>
              <a:buChar char="•"/>
              <a:tabLst>
                <a:tab pos="193040" algn="l"/>
              </a:tabLst>
            </a:pPr>
            <a:r>
              <a:rPr sz="900" dirty="0">
                <a:solidFill>
                  <a:srgbClr val="231F20"/>
                </a:solidFill>
                <a:latin typeface="HelveticaNeueLTPro-Md"/>
                <a:cs typeface="HelveticaNeueLTPro-Md"/>
              </a:rPr>
              <a:t>WLAN im gesamten </a:t>
            </a:r>
            <a:r>
              <a:rPr sz="900" spc="-10" dirty="0">
                <a:solidFill>
                  <a:srgbClr val="231F20"/>
                </a:solidFill>
                <a:latin typeface="HelveticaNeueLTPro-Md"/>
                <a:cs typeface="HelveticaNeueLTPro-Md"/>
              </a:rPr>
              <a:t>Hotel</a:t>
            </a:r>
            <a:endParaRPr sz="900" dirty="0">
              <a:latin typeface="HelveticaNeueLTPro-Md"/>
              <a:cs typeface="HelveticaNeueLTPro-Md"/>
            </a:endParaRPr>
          </a:p>
          <a:p>
            <a:pPr marL="192405" indent="-180340">
              <a:lnSpc>
                <a:spcPts val="1070"/>
              </a:lnSpc>
              <a:buClr>
                <a:srgbClr val="ED1C24"/>
              </a:buClr>
              <a:buChar char="•"/>
              <a:tabLst>
                <a:tab pos="193040" algn="l"/>
              </a:tabLst>
            </a:pPr>
            <a:r>
              <a:rPr sz="900" spc="-10" dirty="0" err="1">
                <a:solidFill>
                  <a:srgbClr val="231F20"/>
                </a:solidFill>
                <a:latin typeface="HelveticaNeueLTPro-Md"/>
                <a:cs typeface="HelveticaNeueLTPro-Md"/>
              </a:rPr>
              <a:t>Kurtaxe</a:t>
            </a:r>
            <a:endParaRPr sz="900" dirty="0">
              <a:latin typeface="HelveticaNeueLTPro-Md"/>
              <a:cs typeface="HelveticaNeueLTPro-Md"/>
            </a:endParaRPr>
          </a:p>
        </p:txBody>
      </p:sp>
      <p:sp>
        <p:nvSpPr>
          <p:cNvPr id="3" name="object 3"/>
          <p:cNvSpPr txBox="1"/>
          <p:nvPr/>
        </p:nvSpPr>
        <p:spPr>
          <a:xfrm>
            <a:off x="3754091" y="371686"/>
            <a:ext cx="3097961" cy="2090316"/>
          </a:xfrm>
          <a:prstGeom prst="rect">
            <a:avLst/>
          </a:prstGeom>
        </p:spPr>
        <p:txBody>
          <a:bodyPr vert="horz" wrap="square" lIns="0" tIns="12700" rIns="0" bIns="0" rtlCol="0">
            <a:spAutoFit/>
          </a:bodyPr>
          <a:lstStyle/>
          <a:p>
            <a:pPr marL="12700">
              <a:lnSpc>
                <a:spcPct val="100000"/>
              </a:lnSpc>
              <a:spcBef>
                <a:spcPts val="100"/>
              </a:spcBef>
            </a:pPr>
            <a:r>
              <a:rPr lang="de-CH" sz="1800" b="1" dirty="0">
                <a:solidFill>
                  <a:srgbClr val="ED1C24"/>
                </a:solidFill>
                <a:latin typeface="HelveticaNeueLT Pro 55 Roman"/>
                <a:cs typeface="HelveticaNeueLT Pro 55 Roman"/>
              </a:rPr>
              <a:t>Hotel Eden Spiez****</a:t>
            </a:r>
            <a:endParaRPr sz="900" dirty="0">
              <a:latin typeface="HelveticaNeueLT Pro 55 Roman"/>
              <a:cs typeface="HelveticaNeueLT Pro 55 Roman"/>
            </a:endParaRPr>
          </a:p>
          <a:p>
            <a:r>
              <a:rPr lang="de-DE" sz="900" dirty="0"/>
              <a:t>Das elegante 4-Sterne-Superior-Hotel liegt eingebettet in eine weitläufige, idyllische Parkanlage und begeistert mit einem atemberaubenden Panorama auf den Thunersee sowie die Berner Alpen.</a:t>
            </a:r>
          </a:p>
          <a:p>
            <a:r>
              <a:rPr lang="de-DE" sz="900" dirty="0"/>
              <a:t>Von hier aus </a:t>
            </a:r>
            <a:r>
              <a:rPr lang="de-DE" sz="900" dirty="0" err="1"/>
              <a:t>geniesst</a:t>
            </a:r>
            <a:r>
              <a:rPr lang="de-DE" sz="900" dirty="0"/>
              <a:t> man den Blick auf das malerische Schloss Spiez, den charmanten Dorfkern und das eindrucksvolle Bergpanorama des Berner Oberlandes.</a:t>
            </a:r>
          </a:p>
          <a:p>
            <a:r>
              <a:rPr lang="de-DE" sz="900" dirty="0"/>
              <a:t>Im 650 m² </a:t>
            </a:r>
            <a:r>
              <a:rPr lang="de-DE" sz="900" dirty="0" err="1"/>
              <a:t>grossen</a:t>
            </a:r>
            <a:r>
              <a:rPr lang="de-DE" sz="900" dirty="0"/>
              <a:t> Eden </a:t>
            </a:r>
            <a:r>
              <a:rPr lang="de-DE" sz="900" dirty="0" err="1"/>
              <a:t>Spa</a:t>
            </a:r>
            <a:r>
              <a:rPr lang="de-DE" sz="900" dirty="0"/>
              <a:t> erleben Sie pure Entspannung und schöpfen neue Kraft aus der Wirkung von Elementen und Salzen.</a:t>
            </a:r>
          </a:p>
          <a:p>
            <a:r>
              <a:rPr lang="de-DE" sz="900" dirty="0"/>
              <a:t>Kulinarisch verwöhnt Sie das stilvolle Restaurant Belle </a:t>
            </a:r>
            <a:r>
              <a:rPr lang="de-DE" sz="900" dirty="0" err="1"/>
              <a:t>Epoque</a:t>
            </a:r>
            <a:r>
              <a:rPr lang="de-DE" sz="900" dirty="0"/>
              <a:t>, während die gemütliche Bistro-Bar zum Verweilen und </a:t>
            </a:r>
            <a:r>
              <a:rPr lang="de-DE" sz="900" dirty="0" err="1"/>
              <a:t>Geniessen</a:t>
            </a:r>
            <a:r>
              <a:rPr lang="de-DE" sz="900" dirty="0"/>
              <a:t> einlädt.</a:t>
            </a:r>
          </a:p>
        </p:txBody>
      </p:sp>
      <p:sp>
        <p:nvSpPr>
          <p:cNvPr id="4" name="object 4"/>
          <p:cNvSpPr txBox="1"/>
          <p:nvPr/>
        </p:nvSpPr>
        <p:spPr>
          <a:xfrm>
            <a:off x="3754091" y="2674797"/>
            <a:ext cx="2816860" cy="228268"/>
          </a:xfrm>
          <a:prstGeom prst="rect">
            <a:avLst/>
          </a:prstGeom>
        </p:spPr>
        <p:txBody>
          <a:bodyPr vert="horz" wrap="square" lIns="0" tIns="12700" rIns="0" bIns="0" rtlCol="0">
            <a:spAutoFit/>
          </a:bodyPr>
          <a:lstStyle/>
          <a:p>
            <a:pPr marL="12700" marR="5080">
              <a:lnSpc>
                <a:spcPct val="100000"/>
              </a:lnSpc>
              <a:spcBef>
                <a:spcPts val="100"/>
              </a:spcBef>
            </a:pPr>
            <a:r>
              <a:rPr sz="700" dirty="0">
                <a:solidFill>
                  <a:srgbClr val="231F20"/>
                </a:solidFill>
                <a:latin typeface="HelveticaNeueLTPro-Md"/>
                <a:cs typeface="HelveticaNeueLTPro-Md"/>
              </a:rPr>
              <a:t>Weitere</a:t>
            </a:r>
            <a:r>
              <a:rPr sz="700" spc="-10" dirty="0">
                <a:solidFill>
                  <a:srgbClr val="231F20"/>
                </a:solidFill>
                <a:latin typeface="HelveticaNeueLTPro-Md"/>
                <a:cs typeface="HelveticaNeueLTPro-Md"/>
              </a:rPr>
              <a:t> </a:t>
            </a:r>
            <a:r>
              <a:rPr sz="700" dirty="0">
                <a:solidFill>
                  <a:srgbClr val="231F20"/>
                </a:solidFill>
                <a:latin typeface="HelveticaNeueLTPro-Md"/>
                <a:cs typeface="HelveticaNeueLTPro-Md"/>
              </a:rPr>
              <a:t>Infos</a:t>
            </a:r>
            <a:r>
              <a:rPr sz="700" spc="-5" dirty="0">
                <a:solidFill>
                  <a:srgbClr val="231F20"/>
                </a:solidFill>
                <a:latin typeface="HelveticaNeueLTPro-Md"/>
                <a:cs typeface="HelveticaNeueLTPro-Md"/>
              </a:rPr>
              <a:t> </a:t>
            </a:r>
            <a:r>
              <a:rPr sz="700" dirty="0">
                <a:solidFill>
                  <a:srgbClr val="231F20"/>
                </a:solidFill>
                <a:latin typeface="HelveticaNeueLTPro-Md"/>
                <a:cs typeface="HelveticaNeueLTPro-Md"/>
              </a:rPr>
              <a:t>über</a:t>
            </a:r>
            <a:r>
              <a:rPr sz="700" spc="-5" dirty="0">
                <a:solidFill>
                  <a:srgbClr val="231F20"/>
                </a:solidFill>
                <a:latin typeface="HelveticaNeueLTPro-Md"/>
                <a:cs typeface="HelveticaNeueLTPro-Md"/>
              </a:rPr>
              <a:t> </a:t>
            </a:r>
            <a:r>
              <a:rPr sz="700" dirty="0">
                <a:solidFill>
                  <a:srgbClr val="231F20"/>
                </a:solidFill>
                <a:latin typeface="HelveticaNeueLTPro-Md"/>
                <a:cs typeface="HelveticaNeueLTPro-Md"/>
              </a:rPr>
              <a:t>das</a:t>
            </a:r>
            <a:r>
              <a:rPr sz="700" spc="-10" dirty="0">
                <a:solidFill>
                  <a:srgbClr val="231F20"/>
                </a:solidFill>
                <a:latin typeface="HelveticaNeueLTPro-Md"/>
                <a:cs typeface="HelveticaNeueLTPro-Md"/>
              </a:rPr>
              <a:t> </a:t>
            </a:r>
            <a:r>
              <a:rPr sz="700" dirty="0">
                <a:solidFill>
                  <a:srgbClr val="231F20"/>
                </a:solidFill>
                <a:latin typeface="HelveticaNeueLTPro-Md"/>
                <a:cs typeface="HelveticaNeueLTPro-Md"/>
              </a:rPr>
              <a:t>Hotel</a:t>
            </a:r>
            <a:r>
              <a:rPr sz="700" spc="-5" dirty="0">
                <a:solidFill>
                  <a:srgbClr val="231F20"/>
                </a:solidFill>
                <a:latin typeface="HelveticaNeueLTPro-Md"/>
                <a:cs typeface="HelveticaNeueLTPro-Md"/>
              </a:rPr>
              <a:t> </a:t>
            </a:r>
            <a:r>
              <a:rPr sz="700" dirty="0">
                <a:solidFill>
                  <a:srgbClr val="231F20"/>
                </a:solidFill>
                <a:latin typeface="HelveticaNeueLTPro-Md"/>
                <a:cs typeface="HelveticaNeueLTPro-Md"/>
              </a:rPr>
              <a:t>findest</a:t>
            </a:r>
            <a:r>
              <a:rPr sz="700" spc="-5" dirty="0">
                <a:solidFill>
                  <a:srgbClr val="231F20"/>
                </a:solidFill>
                <a:latin typeface="HelveticaNeueLTPro-Md"/>
                <a:cs typeface="HelveticaNeueLTPro-Md"/>
              </a:rPr>
              <a:t> </a:t>
            </a:r>
            <a:r>
              <a:rPr sz="700" dirty="0">
                <a:solidFill>
                  <a:srgbClr val="231F20"/>
                </a:solidFill>
                <a:latin typeface="HelveticaNeueLTPro-Md"/>
                <a:cs typeface="HelveticaNeueLTPro-Md"/>
              </a:rPr>
              <a:t>du</a:t>
            </a:r>
            <a:r>
              <a:rPr sz="700" spc="-10" dirty="0">
                <a:solidFill>
                  <a:srgbClr val="231F20"/>
                </a:solidFill>
                <a:latin typeface="HelveticaNeueLTPro-Md"/>
                <a:cs typeface="HelveticaNeueLTPro-Md"/>
              </a:rPr>
              <a:t> </a:t>
            </a:r>
            <a:r>
              <a:rPr sz="700" dirty="0">
                <a:solidFill>
                  <a:srgbClr val="231F20"/>
                </a:solidFill>
                <a:latin typeface="HelveticaNeueLTPro-Md"/>
                <a:cs typeface="HelveticaNeueLTPro-Md"/>
              </a:rPr>
              <a:t>direkt</a:t>
            </a:r>
            <a:r>
              <a:rPr sz="700" spc="-5" dirty="0">
                <a:solidFill>
                  <a:srgbClr val="231F20"/>
                </a:solidFill>
                <a:latin typeface="HelveticaNeueLTPro-Md"/>
                <a:cs typeface="HelveticaNeueLTPro-Md"/>
              </a:rPr>
              <a:t> </a:t>
            </a:r>
            <a:r>
              <a:rPr sz="700" dirty="0">
                <a:solidFill>
                  <a:srgbClr val="231F20"/>
                </a:solidFill>
                <a:latin typeface="HelveticaNeueLTPro-Md"/>
                <a:cs typeface="HelveticaNeueLTPro-Md"/>
              </a:rPr>
              <a:t>auf</a:t>
            </a:r>
            <a:r>
              <a:rPr sz="700" spc="-5" dirty="0">
                <a:solidFill>
                  <a:srgbClr val="231F20"/>
                </a:solidFill>
                <a:latin typeface="HelveticaNeueLTPro-Md"/>
                <a:cs typeface="HelveticaNeueLTPro-Md"/>
              </a:rPr>
              <a:t> </a:t>
            </a:r>
            <a:r>
              <a:rPr sz="700" spc="-25" dirty="0">
                <a:solidFill>
                  <a:srgbClr val="231F20"/>
                </a:solidFill>
                <a:latin typeface="HelveticaNeueLTPro-Md"/>
                <a:cs typeface="HelveticaNeueLTPro-Md"/>
              </a:rPr>
              <a:t>der </a:t>
            </a:r>
            <a:r>
              <a:rPr sz="700" dirty="0">
                <a:solidFill>
                  <a:srgbClr val="231F20"/>
                </a:solidFill>
                <a:latin typeface="HelveticaNeueLTPro-Md"/>
                <a:cs typeface="HelveticaNeueLTPro-Md"/>
              </a:rPr>
              <a:t>Hotelwebsite: </a:t>
            </a:r>
            <a:r>
              <a:rPr lang="de-CH" sz="700" dirty="0">
                <a:solidFill>
                  <a:srgbClr val="231F20"/>
                </a:solidFill>
                <a:latin typeface="HelveticaNeueLTPro-Md"/>
                <a:cs typeface="HelveticaNeueLTPro-Md"/>
              </a:rPr>
              <a:t>www.eden-spiez.ch</a:t>
            </a:r>
            <a:endParaRPr sz="700" dirty="0">
              <a:latin typeface="HelveticaNeueLTPro-Md"/>
              <a:cs typeface="HelveticaNeueLTPro-Md"/>
            </a:endParaRPr>
          </a:p>
        </p:txBody>
      </p:sp>
      <p:sp>
        <p:nvSpPr>
          <p:cNvPr id="5" name="object 5"/>
          <p:cNvSpPr txBox="1"/>
          <p:nvPr/>
        </p:nvSpPr>
        <p:spPr>
          <a:xfrm>
            <a:off x="7421151" y="363788"/>
            <a:ext cx="3002115" cy="2367315"/>
          </a:xfrm>
          <a:prstGeom prst="rect">
            <a:avLst/>
          </a:prstGeom>
        </p:spPr>
        <p:txBody>
          <a:bodyPr vert="horz" wrap="square" lIns="0" tIns="12700" rIns="0" bIns="0" rtlCol="0">
            <a:spAutoFit/>
          </a:bodyPr>
          <a:lstStyle/>
          <a:p>
            <a:r>
              <a:rPr lang="de-CH" sz="1800" b="1" dirty="0">
                <a:solidFill>
                  <a:srgbClr val="ED1C24"/>
                </a:solidFill>
                <a:latin typeface="HelveticaNeueLT Pro 55 Roman"/>
                <a:cs typeface="HelveticaNeueLT Pro 55 Roman"/>
              </a:rPr>
              <a:t>Spiez</a:t>
            </a:r>
          </a:p>
          <a:p>
            <a:r>
              <a:rPr lang="de-DE" sz="900" b="1" dirty="0"/>
              <a:t>Die Perle am Thunersee</a:t>
            </a:r>
            <a:endParaRPr lang="de-DE" sz="900" dirty="0"/>
          </a:p>
          <a:p>
            <a:r>
              <a:rPr lang="de-DE" sz="900" dirty="0"/>
              <a:t>Spiez begeistert mit einem einzigartigen Naturpanorama. Die harmonische Verbindung von See, Rebbergen, Schloss und imposanten Bergen macht den Ort zu etwas ganz Besonderem. Die Gemeinde liegt idyllisch am Süd-ufer des Thunersees – eingebettet in eine der schönsten Buchten Europas – und umfasst die fünf Bäuerten Spiez, </a:t>
            </a:r>
            <a:r>
              <a:rPr lang="de-DE" sz="900" dirty="0" err="1"/>
              <a:t>Spiezwiler</a:t>
            </a:r>
            <a:r>
              <a:rPr lang="de-DE" sz="900" dirty="0"/>
              <a:t>, </a:t>
            </a:r>
            <a:r>
              <a:rPr lang="de-DE" sz="900" dirty="0" err="1"/>
              <a:t>Hondrich</a:t>
            </a:r>
            <a:r>
              <a:rPr lang="de-DE" sz="900" dirty="0"/>
              <a:t>, Faulensee und Einigen.</a:t>
            </a:r>
          </a:p>
          <a:p>
            <a:r>
              <a:rPr lang="de-DE" sz="900" dirty="0"/>
              <a:t>Mit seinem eindrucksvollen Panorama direkt am Wasser ist Spiez ein Ort der Ruhe, der Kraft und der Erholung. Dank seiner zentralen Lage ist der Ort zudem schnell und bequem erreichbar und eignet sich hervorragend als Ausgangspunkt für Ausflüge zu den bekanntesten Sehenswürdigkeiten des Berner Oberlandes und der gesamten Schweiz.</a:t>
            </a:r>
          </a:p>
        </p:txBody>
      </p:sp>
      <p:sp>
        <p:nvSpPr>
          <p:cNvPr id="6" name="object 6"/>
          <p:cNvSpPr txBox="1"/>
          <p:nvPr/>
        </p:nvSpPr>
        <p:spPr>
          <a:xfrm>
            <a:off x="7439299" y="2310679"/>
            <a:ext cx="2541270" cy="151323"/>
          </a:xfrm>
          <a:prstGeom prst="rect">
            <a:avLst/>
          </a:prstGeom>
        </p:spPr>
        <p:txBody>
          <a:bodyPr vert="horz" wrap="square" lIns="0" tIns="12700" rIns="0" bIns="0" rtlCol="0">
            <a:spAutoFit/>
          </a:bodyPr>
          <a:lstStyle/>
          <a:p>
            <a:pPr marL="12700" marR="5080">
              <a:lnSpc>
                <a:spcPct val="100000"/>
              </a:lnSpc>
              <a:spcBef>
                <a:spcPts val="100"/>
              </a:spcBef>
            </a:pPr>
            <a:r>
              <a:rPr sz="900" spc="-10" dirty="0">
                <a:solidFill>
                  <a:srgbClr val="231F20"/>
                </a:solidFill>
                <a:latin typeface="HelveticaNeueLTPro-Md"/>
                <a:cs typeface="HelveticaNeueLTPro-Md"/>
              </a:rPr>
              <a:t>.</a:t>
            </a:r>
            <a:endParaRPr sz="900" dirty="0">
              <a:latin typeface="HelveticaNeueLTPro-Md"/>
              <a:cs typeface="HelveticaNeueLTPro-Md"/>
            </a:endParaRPr>
          </a:p>
        </p:txBody>
      </p:sp>
      <p:sp>
        <p:nvSpPr>
          <p:cNvPr id="7" name="object 7"/>
          <p:cNvSpPr txBox="1"/>
          <p:nvPr/>
        </p:nvSpPr>
        <p:spPr>
          <a:xfrm>
            <a:off x="53179" y="3781425"/>
            <a:ext cx="4027898" cy="1980670"/>
          </a:xfrm>
          <a:prstGeom prst="rect">
            <a:avLst/>
          </a:prstGeom>
        </p:spPr>
        <p:txBody>
          <a:bodyPr vert="horz" wrap="square" lIns="0" tIns="23495" rIns="0" bIns="0" rtlCol="0">
            <a:spAutoFit/>
          </a:bodyPr>
          <a:lstStyle/>
          <a:p>
            <a:pPr marL="12700" marR="5080">
              <a:lnSpc>
                <a:spcPts val="2140"/>
              </a:lnSpc>
              <a:spcBef>
                <a:spcPts val="185"/>
              </a:spcBef>
            </a:pPr>
            <a:r>
              <a:rPr sz="1800" b="1" dirty="0" err="1">
                <a:solidFill>
                  <a:srgbClr val="ED1C24"/>
                </a:solidFill>
                <a:latin typeface="HelveticaNeueLT Pro 55 Roman"/>
                <a:cs typeface="HelveticaNeueLT Pro 55 Roman"/>
              </a:rPr>
              <a:t>Preise</a:t>
            </a:r>
            <a:r>
              <a:rPr sz="1800" b="1" spc="-85" dirty="0">
                <a:solidFill>
                  <a:srgbClr val="ED1C24"/>
                </a:solidFill>
                <a:latin typeface="HelveticaNeueLT Pro 55 Roman"/>
                <a:cs typeface="HelveticaNeueLT Pro 55 Roman"/>
              </a:rPr>
              <a:t> </a:t>
            </a:r>
            <a:r>
              <a:rPr sz="1800" b="1" spc="-10" dirty="0">
                <a:solidFill>
                  <a:srgbClr val="ED1C24"/>
                </a:solidFill>
                <a:latin typeface="HelveticaNeueLT Pro 55 Roman"/>
                <a:cs typeface="HelveticaNeueLT Pro 55 Roman"/>
              </a:rPr>
              <a:t>Tanz</a:t>
            </a:r>
            <a:r>
              <a:rPr lang="de-CH" sz="1800" b="1" spc="-10" dirty="0" err="1">
                <a:solidFill>
                  <a:srgbClr val="ED1C24"/>
                </a:solidFill>
                <a:latin typeface="HelveticaNeueLT Pro 55 Roman"/>
                <a:cs typeface="HelveticaNeueLT Pro 55 Roman"/>
              </a:rPr>
              <a:t>weekend</a:t>
            </a:r>
            <a:r>
              <a:rPr sz="1800" b="1" spc="-70" dirty="0">
                <a:solidFill>
                  <a:srgbClr val="ED1C24"/>
                </a:solidFill>
                <a:latin typeface="HelveticaNeueLT Pro 55 Roman"/>
                <a:cs typeface="HelveticaNeueLT Pro 55 Roman"/>
              </a:rPr>
              <a:t> </a:t>
            </a:r>
            <a:r>
              <a:rPr sz="1800" b="1" spc="-10" dirty="0">
                <a:solidFill>
                  <a:srgbClr val="ED1C24"/>
                </a:solidFill>
                <a:latin typeface="HelveticaNeueLT Pro 55 Roman"/>
                <a:cs typeface="HelveticaNeueLT Pro 55 Roman"/>
              </a:rPr>
              <a:t>Package</a:t>
            </a:r>
            <a:endParaRPr lang="de-CH" sz="900" dirty="0">
              <a:solidFill>
                <a:srgbClr val="231F20"/>
              </a:solidFill>
              <a:latin typeface="HelveticaNeueLTPro-Md"/>
              <a:cs typeface="HelveticaNeueLTPro-Md"/>
            </a:endParaRPr>
          </a:p>
          <a:p>
            <a:pPr marL="12700" marR="899794" algn="l">
              <a:lnSpc>
                <a:spcPct val="100000"/>
              </a:lnSpc>
              <a:spcBef>
                <a:spcPts val="819"/>
              </a:spcBef>
            </a:pPr>
            <a:r>
              <a:rPr lang="de-CH" sz="900" dirty="0">
                <a:solidFill>
                  <a:srgbClr val="231F20"/>
                </a:solidFill>
                <a:latin typeface="HelveticaNeueLTPro-Md"/>
                <a:cs typeface="HelveticaNeueLTPro-Md"/>
              </a:rPr>
              <a:t>Einzelzimmer mit Dorfblick	             CHF 1’275.-/Pers</a:t>
            </a:r>
          </a:p>
          <a:p>
            <a:pPr marL="12700" marR="899794" algn="l">
              <a:lnSpc>
                <a:spcPct val="100000"/>
              </a:lnSpc>
              <a:spcBef>
                <a:spcPts val="819"/>
              </a:spcBef>
            </a:pPr>
            <a:r>
              <a:rPr lang="de-CH" sz="900" dirty="0">
                <a:solidFill>
                  <a:srgbClr val="231F20"/>
                </a:solidFill>
                <a:latin typeface="HelveticaNeueLTPro-Md"/>
                <a:cs typeface="HelveticaNeueLTPro-Md"/>
              </a:rPr>
              <a:t>Komfort </a:t>
            </a:r>
            <a:r>
              <a:rPr sz="900" dirty="0" err="1">
                <a:solidFill>
                  <a:srgbClr val="231F20"/>
                </a:solidFill>
                <a:latin typeface="HelveticaNeueLTPro-Md"/>
                <a:cs typeface="HelveticaNeueLTPro-Md"/>
              </a:rPr>
              <a:t>Doppelzimmer</a:t>
            </a:r>
            <a:r>
              <a:rPr lang="de-CH" sz="900" dirty="0">
                <a:solidFill>
                  <a:srgbClr val="231F20"/>
                </a:solidFill>
                <a:latin typeface="HelveticaNeueLTPro-Md"/>
                <a:cs typeface="HelveticaNeueLTPro-Md"/>
              </a:rPr>
              <a:t> mit Dorfblick</a:t>
            </a:r>
            <a:r>
              <a:rPr lang="de-CH" sz="900" spc="190" dirty="0">
                <a:solidFill>
                  <a:srgbClr val="231F20"/>
                </a:solidFill>
                <a:latin typeface="HelveticaNeueLTPro-Md"/>
                <a:cs typeface="HelveticaNeueLTPro-Md"/>
              </a:rPr>
              <a:t>       </a:t>
            </a:r>
            <a:r>
              <a:rPr lang="de-CH" sz="900" dirty="0">
                <a:solidFill>
                  <a:srgbClr val="231F20"/>
                </a:solidFill>
                <a:latin typeface="HelveticaNeueLTPro-Md"/>
                <a:cs typeface="HelveticaNeueLTPro-Md"/>
              </a:rPr>
              <a:t>CHF</a:t>
            </a:r>
            <a:r>
              <a:rPr sz="900" spc="-5" dirty="0">
                <a:solidFill>
                  <a:srgbClr val="231F20"/>
                </a:solidFill>
                <a:latin typeface="HelveticaNeueLTPro-Md"/>
                <a:cs typeface="HelveticaNeueLTPro-Md"/>
              </a:rPr>
              <a:t> </a:t>
            </a:r>
            <a:r>
              <a:rPr sz="900" spc="-10" dirty="0">
                <a:solidFill>
                  <a:srgbClr val="231F20"/>
                </a:solidFill>
                <a:latin typeface="HelveticaNeueLTPro-Md"/>
                <a:cs typeface="HelveticaNeueLTPro-Md"/>
              </a:rPr>
              <a:t>1’</a:t>
            </a:r>
            <a:r>
              <a:rPr lang="de-CH" sz="900" spc="-10" dirty="0">
                <a:solidFill>
                  <a:srgbClr val="231F20"/>
                </a:solidFill>
                <a:latin typeface="HelveticaNeueLTPro-Md"/>
                <a:cs typeface="HelveticaNeueLTPro-Md"/>
              </a:rPr>
              <a:t>155.-/Pers</a:t>
            </a:r>
          </a:p>
          <a:p>
            <a:pPr marL="12700" marR="899794" algn="l">
              <a:lnSpc>
                <a:spcPct val="100000"/>
              </a:lnSpc>
              <a:spcBef>
                <a:spcPts val="819"/>
              </a:spcBef>
            </a:pPr>
            <a:r>
              <a:rPr lang="de-CH" sz="900" dirty="0">
                <a:solidFill>
                  <a:srgbClr val="231F20"/>
                </a:solidFill>
                <a:latin typeface="HelveticaNeueLTPro-Md"/>
                <a:cs typeface="HelveticaNeueLTPro-Md"/>
              </a:rPr>
              <a:t>Komfort Doppelzimmer mit Buchtblick</a:t>
            </a:r>
            <a:r>
              <a:rPr lang="de-CH" sz="900" spc="240" dirty="0">
                <a:solidFill>
                  <a:srgbClr val="231F20"/>
                </a:solidFill>
                <a:latin typeface="HelveticaNeueLTPro-Md"/>
                <a:cs typeface="HelveticaNeueLTPro-Md"/>
              </a:rPr>
              <a:t>     </a:t>
            </a:r>
            <a:r>
              <a:rPr lang="de-CH" sz="900" dirty="0">
                <a:solidFill>
                  <a:srgbClr val="231F20"/>
                </a:solidFill>
                <a:latin typeface="HelveticaNeueLTPro-Md"/>
                <a:cs typeface="HelveticaNeueLTPro-Md"/>
              </a:rPr>
              <a:t>CHF</a:t>
            </a:r>
            <a:r>
              <a:rPr sz="900" spc="-5" dirty="0">
                <a:solidFill>
                  <a:srgbClr val="231F20"/>
                </a:solidFill>
                <a:latin typeface="HelveticaNeueLTPro-Md"/>
                <a:cs typeface="HelveticaNeueLTPro-Md"/>
              </a:rPr>
              <a:t> </a:t>
            </a:r>
            <a:r>
              <a:rPr sz="900" spc="-10" dirty="0">
                <a:solidFill>
                  <a:srgbClr val="231F20"/>
                </a:solidFill>
                <a:latin typeface="HelveticaNeueLTPro-Md"/>
                <a:cs typeface="HelveticaNeueLTPro-Md"/>
              </a:rPr>
              <a:t>1’</a:t>
            </a:r>
            <a:r>
              <a:rPr lang="de-CH" sz="900" spc="-10" dirty="0">
                <a:solidFill>
                  <a:srgbClr val="231F20"/>
                </a:solidFill>
                <a:latin typeface="HelveticaNeueLTPro-Md"/>
                <a:cs typeface="HelveticaNeueLTPro-Md"/>
              </a:rPr>
              <a:t>200.-/Pers</a:t>
            </a:r>
          </a:p>
          <a:p>
            <a:pPr marL="12700" marR="899794" algn="l">
              <a:spcBef>
                <a:spcPts val="819"/>
              </a:spcBef>
            </a:pPr>
            <a:r>
              <a:rPr lang="de-CH" sz="900" spc="-5" dirty="0">
                <a:solidFill>
                  <a:srgbClr val="231F20"/>
                </a:solidFill>
                <a:latin typeface="HelveticaNeueLTPro-Md"/>
                <a:cs typeface="HelveticaNeueLTPro-Md"/>
              </a:rPr>
              <a:t>Superior Doppelzimmer mit Dorfblick            </a:t>
            </a:r>
            <a:r>
              <a:rPr lang="de-CH" sz="900" dirty="0">
                <a:solidFill>
                  <a:srgbClr val="231F20"/>
                </a:solidFill>
                <a:latin typeface="HelveticaNeueLTPro-Md"/>
                <a:cs typeface="HelveticaNeueLTPro-Md"/>
              </a:rPr>
              <a:t>CHF </a:t>
            </a:r>
            <a:r>
              <a:rPr lang="de-CH" sz="900" spc="-10" dirty="0">
                <a:solidFill>
                  <a:srgbClr val="231F20"/>
                </a:solidFill>
                <a:latin typeface="HelveticaNeueLTPro-Md"/>
                <a:cs typeface="HelveticaNeueLTPro-Md"/>
              </a:rPr>
              <a:t>1’230.-/Pers</a:t>
            </a:r>
            <a:endParaRPr lang="de-CH" sz="900" spc="-5" dirty="0">
              <a:solidFill>
                <a:srgbClr val="231F20"/>
              </a:solidFill>
              <a:latin typeface="HelveticaNeueLTPro-Md"/>
              <a:cs typeface="HelveticaNeueLTPro-Md"/>
            </a:endParaRPr>
          </a:p>
          <a:p>
            <a:pPr marL="12700" marR="899794" algn="l">
              <a:spcBef>
                <a:spcPts val="819"/>
              </a:spcBef>
            </a:pPr>
            <a:r>
              <a:rPr lang="de-CH" sz="900" spc="-5" dirty="0">
                <a:solidFill>
                  <a:srgbClr val="231F20"/>
                </a:solidFill>
                <a:latin typeface="HelveticaNeueLTPro-Md"/>
                <a:cs typeface="HelveticaNeueLTPro-Md"/>
              </a:rPr>
              <a:t>Superior Doppelzimmer mit Buchtblick          </a:t>
            </a:r>
            <a:r>
              <a:rPr lang="de-CH" sz="900" dirty="0">
                <a:solidFill>
                  <a:srgbClr val="231F20"/>
                </a:solidFill>
                <a:latin typeface="HelveticaNeueLTPro-Md"/>
                <a:cs typeface="HelveticaNeueLTPro-Md"/>
              </a:rPr>
              <a:t>CHF </a:t>
            </a:r>
            <a:r>
              <a:rPr lang="de-CH" sz="900" spc="-10" dirty="0">
                <a:solidFill>
                  <a:srgbClr val="231F20"/>
                </a:solidFill>
                <a:latin typeface="HelveticaNeueLTPro-Md"/>
                <a:cs typeface="HelveticaNeueLTPro-Md"/>
              </a:rPr>
              <a:t>1’275.-/Pers</a:t>
            </a:r>
            <a:endParaRPr lang="de-CH" sz="900" spc="-5" dirty="0">
              <a:solidFill>
                <a:srgbClr val="231F20"/>
              </a:solidFill>
              <a:latin typeface="HelveticaNeueLTPro-Md"/>
              <a:cs typeface="HelveticaNeueLTPro-Md"/>
            </a:endParaRPr>
          </a:p>
          <a:p>
            <a:pPr marL="12700" marR="899794" algn="l">
              <a:spcBef>
                <a:spcPts val="819"/>
              </a:spcBef>
            </a:pPr>
            <a:endParaRPr lang="de-CH" sz="900" spc="-5" dirty="0">
              <a:solidFill>
                <a:srgbClr val="231F20"/>
              </a:solidFill>
              <a:latin typeface="HelveticaNeueLTPro-Md"/>
              <a:cs typeface="HelveticaNeueLTPro-Md"/>
            </a:endParaRPr>
          </a:p>
          <a:p>
            <a:pPr marL="12700" marR="899794" algn="l">
              <a:lnSpc>
                <a:spcPct val="100000"/>
              </a:lnSpc>
              <a:spcBef>
                <a:spcPts val="819"/>
              </a:spcBef>
            </a:pPr>
            <a:endParaRPr sz="900" dirty="0">
              <a:latin typeface="HelveticaNeueLTPro-Md"/>
              <a:cs typeface="HelveticaNeueLTPro-Md"/>
            </a:endParaRPr>
          </a:p>
        </p:txBody>
      </p:sp>
      <p:sp>
        <p:nvSpPr>
          <p:cNvPr id="8" name="object 8"/>
          <p:cNvSpPr txBox="1"/>
          <p:nvPr/>
        </p:nvSpPr>
        <p:spPr>
          <a:xfrm>
            <a:off x="53310" y="5387218"/>
            <a:ext cx="3006090" cy="428322"/>
          </a:xfrm>
          <a:prstGeom prst="rect">
            <a:avLst/>
          </a:prstGeom>
        </p:spPr>
        <p:txBody>
          <a:bodyPr vert="horz" wrap="square" lIns="0" tIns="12700" rIns="0" bIns="0" rtlCol="0">
            <a:spAutoFit/>
          </a:bodyPr>
          <a:lstStyle/>
          <a:p>
            <a:pPr marL="12700">
              <a:lnSpc>
                <a:spcPct val="100000"/>
              </a:lnSpc>
              <a:spcBef>
                <a:spcPts val="100"/>
              </a:spcBef>
            </a:pPr>
            <a:endParaRPr lang="de-CH" sz="900" dirty="0">
              <a:solidFill>
                <a:srgbClr val="231F20"/>
              </a:solidFill>
              <a:latin typeface="HelveticaNeueLTPro-Md"/>
              <a:cs typeface="HelveticaNeueLTPro-Md"/>
            </a:endParaRPr>
          </a:p>
          <a:p>
            <a:pPr marL="12700">
              <a:lnSpc>
                <a:spcPct val="100000"/>
              </a:lnSpc>
            </a:pPr>
            <a:r>
              <a:rPr sz="1800" b="1" dirty="0" err="1">
                <a:solidFill>
                  <a:srgbClr val="ED1C24"/>
                </a:solidFill>
                <a:latin typeface="HelveticaNeueLT Pro 55 Roman"/>
                <a:cs typeface="HelveticaNeueLT Pro 55 Roman"/>
              </a:rPr>
              <a:t>Buchbare</a:t>
            </a:r>
            <a:r>
              <a:rPr sz="1800" b="1" spc="-35" dirty="0">
                <a:solidFill>
                  <a:srgbClr val="ED1C24"/>
                </a:solidFill>
                <a:latin typeface="HelveticaNeueLT Pro 55 Roman"/>
                <a:cs typeface="HelveticaNeueLT Pro 55 Roman"/>
              </a:rPr>
              <a:t> </a:t>
            </a:r>
            <a:r>
              <a:rPr sz="1800" b="1" spc="-10" dirty="0" err="1">
                <a:solidFill>
                  <a:srgbClr val="ED1C24"/>
                </a:solidFill>
                <a:latin typeface="HelveticaNeueLT Pro 55 Roman"/>
                <a:cs typeface="HelveticaNeueLT Pro 55 Roman"/>
              </a:rPr>
              <a:t>Zusatzleistungen</a:t>
            </a:r>
            <a:endParaRPr sz="1800" dirty="0">
              <a:latin typeface="HelveticaNeueLT Pro 55 Roman"/>
              <a:cs typeface="HelveticaNeueLT Pro 55 Roman"/>
            </a:endParaRPr>
          </a:p>
        </p:txBody>
      </p:sp>
      <p:sp>
        <p:nvSpPr>
          <p:cNvPr id="9" name="object 9"/>
          <p:cNvSpPr txBox="1"/>
          <p:nvPr/>
        </p:nvSpPr>
        <p:spPr>
          <a:xfrm>
            <a:off x="59599" y="5898832"/>
            <a:ext cx="2745201" cy="907941"/>
          </a:xfrm>
          <a:prstGeom prst="rect">
            <a:avLst/>
          </a:prstGeom>
        </p:spPr>
        <p:txBody>
          <a:bodyPr vert="horz" wrap="square" lIns="0" tIns="12700" rIns="0" bIns="0" rtlCol="0">
            <a:spAutoFit/>
          </a:bodyPr>
          <a:lstStyle/>
          <a:p>
            <a:pPr marL="12700" marR="5080">
              <a:lnSpc>
                <a:spcPct val="100000"/>
              </a:lnSpc>
              <a:spcBef>
                <a:spcPts val="100"/>
              </a:spcBef>
            </a:pPr>
            <a:r>
              <a:rPr lang="de-CH" sz="900" dirty="0">
                <a:solidFill>
                  <a:srgbClr val="231F20"/>
                </a:solidFill>
                <a:latin typeface="HelveticaNeueLTPro-Md"/>
                <a:cs typeface="HelveticaNeueLTPro-Md"/>
              </a:rPr>
              <a:t>T</a:t>
            </a:r>
            <a:r>
              <a:rPr sz="900" dirty="0" err="1">
                <a:solidFill>
                  <a:srgbClr val="231F20"/>
                </a:solidFill>
                <a:latin typeface="HelveticaNeueLTPro-Md"/>
                <a:cs typeface="HelveticaNeueLTPro-Md"/>
              </a:rPr>
              <a:t>iefgarage</a:t>
            </a:r>
            <a:r>
              <a:rPr sz="900" spc="-5" dirty="0">
                <a:solidFill>
                  <a:srgbClr val="231F20"/>
                </a:solidFill>
                <a:latin typeface="HelveticaNeueLTPro-Md"/>
                <a:cs typeface="HelveticaNeueLTPro-Md"/>
              </a:rPr>
              <a:t> </a:t>
            </a:r>
            <a:r>
              <a:rPr sz="900" dirty="0">
                <a:solidFill>
                  <a:srgbClr val="231F20"/>
                </a:solidFill>
                <a:latin typeface="HelveticaNeueLTPro-Md"/>
                <a:cs typeface="HelveticaNeueLTPro-Md"/>
              </a:rPr>
              <a:t>pro</a:t>
            </a:r>
            <a:r>
              <a:rPr sz="900" spc="-5" dirty="0">
                <a:solidFill>
                  <a:srgbClr val="231F20"/>
                </a:solidFill>
                <a:latin typeface="HelveticaNeueLTPro-Md"/>
                <a:cs typeface="HelveticaNeueLTPro-Md"/>
              </a:rPr>
              <a:t> </a:t>
            </a:r>
            <a:r>
              <a:rPr sz="900" spc="-10" dirty="0">
                <a:solidFill>
                  <a:srgbClr val="231F20"/>
                </a:solidFill>
                <a:latin typeface="HelveticaNeueLTPro-Md"/>
                <a:cs typeface="HelveticaNeueLTPro-Md"/>
              </a:rPr>
              <a:t>Nacht</a:t>
            </a:r>
            <a:endParaRPr lang="de-CH" sz="900" spc="-10" dirty="0">
              <a:solidFill>
                <a:srgbClr val="231F20"/>
              </a:solidFill>
              <a:latin typeface="HelveticaNeueLTPro-Md"/>
              <a:cs typeface="HelveticaNeueLTPro-Md"/>
            </a:endParaRPr>
          </a:p>
          <a:p>
            <a:pPr marL="12700" marR="5080">
              <a:lnSpc>
                <a:spcPct val="100000"/>
              </a:lnSpc>
              <a:spcBef>
                <a:spcPts val="100"/>
              </a:spcBef>
            </a:pPr>
            <a:endParaRPr lang="de-CH" sz="900" spc="-10" dirty="0">
              <a:solidFill>
                <a:srgbClr val="231F20"/>
              </a:solidFill>
              <a:latin typeface="HelveticaNeueLTPro-Md"/>
              <a:cs typeface="HelveticaNeueLTPro-Md"/>
            </a:endParaRPr>
          </a:p>
          <a:p>
            <a:pPr marL="12700" marR="5080">
              <a:lnSpc>
                <a:spcPct val="100000"/>
              </a:lnSpc>
              <a:spcBef>
                <a:spcPts val="100"/>
              </a:spcBef>
            </a:pPr>
            <a:r>
              <a:rPr lang="de-CH" sz="900" dirty="0">
                <a:latin typeface="HelveticaNeueLTPro-Md"/>
                <a:cs typeface="HelveticaNeueLTPro-Md"/>
              </a:rPr>
              <a:t>St. Beatus-Höhlen Führung</a:t>
            </a:r>
          </a:p>
          <a:p>
            <a:pPr marL="12700" marR="5080">
              <a:lnSpc>
                <a:spcPct val="100000"/>
              </a:lnSpc>
              <a:spcBef>
                <a:spcPts val="100"/>
              </a:spcBef>
            </a:pPr>
            <a:r>
              <a:rPr lang="de-CH" sz="900" dirty="0">
                <a:latin typeface="HelveticaNeueLTPro-Md"/>
                <a:cs typeface="HelveticaNeueLTPro-Md"/>
              </a:rPr>
              <a:t>«Kulinarisch &amp; Sinnlich»</a:t>
            </a:r>
          </a:p>
          <a:p>
            <a:pPr marL="12700" marR="5080">
              <a:lnSpc>
                <a:spcPct val="100000"/>
              </a:lnSpc>
              <a:spcBef>
                <a:spcPts val="100"/>
              </a:spcBef>
            </a:pPr>
            <a:endParaRPr lang="de-CH" sz="900" dirty="0">
              <a:latin typeface="HelveticaNeueLTPro-Md"/>
              <a:cs typeface="HelveticaNeueLTPro-Md"/>
            </a:endParaRPr>
          </a:p>
          <a:p>
            <a:pPr marL="12700" marR="5080">
              <a:lnSpc>
                <a:spcPct val="100000"/>
              </a:lnSpc>
              <a:spcBef>
                <a:spcPts val="100"/>
              </a:spcBef>
            </a:pPr>
            <a:r>
              <a:rPr lang="de-DE" sz="900" dirty="0">
                <a:latin typeface="HelveticaNeueLTPro-Md"/>
                <a:cs typeface="HelveticaNeueLTPro-Md"/>
              </a:rPr>
              <a:t>Weindegustation „Spiez“	</a:t>
            </a:r>
            <a:endParaRPr sz="900" dirty="0">
              <a:latin typeface="HelveticaNeueLTPro-Md"/>
              <a:cs typeface="HelveticaNeueLTPro-Md"/>
            </a:endParaRPr>
          </a:p>
        </p:txBody>
      </p:sp>
      <p:sp>
        <p:nvSpPr>
          <p:cNvPr id="10" name="object 10"/>
          <p:cNvSpPr txBox="1"/>
          <p:nvPr/>
        </p:nvSpPr>
        <p:spPr>
          <a:xfrm>
            <a:off x="2195966" y="5898832"/>
            <a:ext cx="1162763" cy="991233"/>
          </a:xfrm>
          <a:prstGeom prst="rect">
            <a:avLst/>
          </a:prstGeom>
        </p:spPr>
        <p:txBody>
          <a:bodyPr vert="horz" wrap="square" lIns="0" tIns="12700" rIns="0" bIns="0" rtlCol="0">
            <a:spAutoFit/>
          </a:bodyPr>
          <a:lstStyle/>
          <a:p>
            <a:pPr marL="12700">
              <a:lnSpc>
                <a:spcPts val="1075"/>
              </a:lnSpc>
              <a:spcBef>
                <a:spcPts val="100"/>
              </a:spcBef>
            </a:pPr>
            <a:r>
              <a:rPr lang="de-CH" sz="900" spc="-20" dirty="0">
                <a:solidFill>
                  <a:srgbClr val="231F20"/>
                </a:solidFill>
                <a:latin typeface="HelveticaNeueLTPro-Md"/>
                <a:cs typeface="HelveticaNeueLTPro-Md"/>
              </a:rPr>
              <a:t>         CHF</a:t>
            </a:r>
            <a:r>
              <a:rPr sz="900" spc="-25" dirty="0">
                <a:solidFill>
                  <a:srgbClr val="231F20"/>
                </a:solidFill>
                <a:latin typeface="HelveticaNeueLTPro-Md"/>
                <a:cs typeface="HelveticaNeueLTPro-Md"/>
              </a:rPr>
              <a:t> </a:t>
            </a:r>
            <a:r>
              <a:rPr lang="de-CH" sz="900" spc="-25" dirty="0">
                <a:solidFill>
                  <a:srgbClr val="231F20"/>
                </a:solidFill>
                <a:latin typeface="HelveticaNeueLTPro-Md"/>
                <a:cs typeface="HelveticaNeueLTPro-Md"/>
              </a:rPr>
              <a:t>    </a:t>
            </a:r>
            <a:r>
              <a:rPr sz="900" spc="-20" dirty="0">
                <a:solidFill>
                  <a:srgbClr val="231F20"/>
                </a:solidFill>
                <a:latin typeface="HelveticaNeueLTPro-Md"/>
                <a:cs typeface="HelveticaNeueLTPro-Md"/>
              </a:rPr>
              <a:t>1</a:t>
            </a:r>
            <a:r>
              <a:rPr lang="de-CH" sz="900" spc="-20" dirty="0">
                <a:solidFill>
                  <a:srgbClr val="231F20"/>
                </a:solidFill>
                <a:latin typeface="HelveticaNeueLTPro-Md"/>
                <a:cs typeface="HelveticaNeueLTPro-Md"/>
              </a:rPr>
              <a:t>2.-/Nacht</a:t>
            </a:r>
            <a:endParaRPr sz="900" dirty="0">
              <a:latin typeface="HelveticaNeueLTPro-Md"/>
              <a:cs typeface="HelveticaNeueLTPro-Md"/>
            </a:endParaRPr>
          </a:p>
          <a:p>
            <a:pPr marL="12700">
              <a:lnSpc>
                <a:spcPts val="1075"/>
              </a:lnSpc>
            </a:pPr>
            <a:r>
              <a:rPr lang="de-CH" sz="900" dirty="0">
                <a:latin typeface="HelveticaNeueLTPro-Md"/>
                <a:cs typeface="HelveticaNeueLTPro-Md"/>
              </a:rPr>
              <a:t>        </a:t>
            </a:r>
          </a:p>
          <a:p>
            <a:pPr marL="12700">
              <a:lnSpc>
                <a:spcPts val="1075"/>
              </a:lnSpc>
            </a:pPr>
            <a:r>
              <a:rPr lang="de-CH" sz="900" dirty="0">
                <a:latin typeface="HelveticaNeueLTPro-Md"/>
                <a:cs typeface="HelveticaNeueLTPro-Md"/>
              </a:rPr>
              <a:t>        </a:t>
            </a:r>
          </a:p>
          <a:p>
            <a:pPr marL="12700">
              <a:lnSpc>
                <a:spcPts val="1075"/>
              </a:lnSpc>
            </a:pPr>
            <a:r>
              <a:rPr lang="de-CH" sz="900" dirty="0">
                <a:latin typeface="HelveticaNeueLTPro-Md"/>
                <a:cs typeface="HelveticaNeueLTPro-Md"/>
              </a:rPr>
              <a:t>        CHF     70.-/Pers</a:t>
            </a:r>
          </a:p>
          <a:p>
            <a:pPr marL="12700">
              <a:lnSpc>
                <a:spcPts val="1075"/>
              </a:lnSpc>
            </a:pPr>
            <a:endParaRPr lang="de-CH" sz="900" dirty="0">
              <a:latin typeface="HelveticaNeueLTPro-Md"/>
              <a:cs typeface="HelveticaNeueLTPro-Md"/>
            </a:endParaRPr>
          </a:p>
          <a:p>
            <a:pPr marL="12700">
              <a:lnSpc>
                <a:spcPts val="1075"/>
              </a:lnSpc>
            </a:pPr>
            <a:r>
              <a:rPr lang="de-CH" sz="900" dirty="0">
                <a:latin typeface="HelveticaNeueLTPro-Md"/>
                <a:cs typeface="HelveticaNeueLTPro-Md"/>
              </a:rPr>
              <a:t>        CHF     25.-/Pers   </a:t>
            </a:r>
          </a:p>
          <a:p>
            <a:pPr marL="12700">
              <a:lnSpc>
                <a:spcPts val="1075"/>
              </a:lnSpc>
            </a:pPr>
            <a:endParaRPr sz="900" dirty="0">
              <a:latin typeface="HelveticaNeueLTPro-Md"/>
              <a:cs typeface="HelveticaNeueLTPro-Md"/>
            </a:endParaRPr>
          </a:p>
        </p:txBody>
      </p:sp>
      <p:sp>
        <p:nvSpPr>
          <p:cNvPr id="11" name="object 11"/>
          <p:cNvSpPr/>
          <p:nvPr/>
        </p:nvSpPr>
        <p:spPr>
          <a:xfrm>
            <a:off x="46299" y="184659"/>
            <a:ext cx="1152525" cy="1152525"/>
          </a:xfrm>
          <a:custGeom>
            <a:avLst/>
            <a:gdLst/>
            <a:ahLst/>
            <a:cxnLst/>
            <a:rect l="l" t="t" r="r" b="b"/>
            <a:pathLst>
              <a:path w="1152525" h="1152525">
                <a:moveTo>
                  <a:pt x="575995" y="0"/>
                </a:moveTo>
                <a:lnTo>
                  <a:pt x="528755" y="1909"/>
                </a:lnTo>
                <a:lnTo>
                  <a:pt x="482567" y="7538"/>
                </a:lnTo>
                <a:lnTo>
                  <a:pt x="437578" y="16740"/>
                </a:lnTo>
                <a:lnTo>
                  <a:pt x="393938" y="29365"/>
                </a:lnTo>
                <a:lnTo>
                  <a:pt x="351793" y="45265"/>
                </a:lnTo>
                <a:lnTo>
                  <a:pt x="311294" y="64292"/>
                </a:lnTo>
                <a:lnTo>
                  <a:pt x="272587" y="86298"/>
                </a:lnTo>
                <a:lnTo>
                  <a:pt x="235821" y="111135"/>
                </a:lnTo>
                <a:lnTo>
                  <a:pt x="201145" y="138655"/>
                </a:lnTo>
                <a:lnTo>
                  <a:pt x="168706" y="168708"/>
                </a:lnTo>
                <a:lnTo>
                  <a:pt x="138653" y="201147"/>
                </a:lnTo>
                <a:lnTo>
                  <a:pt x="111134" y="235824"/>
                </a:lnTo>
                <a:lnTo>
                  <a:pt x="86298" y="272591"/>
                </a:lnTo>
                <a:lnTo>
                  <a:pt x="64292" y="311298"/>
                </a:lnTo>
                <a:lnTo>
                  <a:pt x="45265" y="351799"/>
                </a:lnTo>
                <a:lnTo>
                  <a:pt x="29365" y="393944"/>
                </a:lnTo>
                <a:lnTo>
                  <a:pt x="16740" y="437586"/>
                </a:lnTo>
                <a:lnTo>
                  <a:pt x="7538" y="482576"/>
                </a:lnTo>
                <a:lnTo>
                  <a:pt x="1909" y="528766"/>
                </a:lnTo>
                <a:lnTo>
                  <a:pt x="0" y="576008"/>
                </a:lnTo>
                <a:lnTo>
                  <a:pt x="1909" y="623248"/>
                </a:lnTo>
                <a:lnTo>
                  <a:pt x="7538" y="669437"/>
                </a:lnTo>
                <a:lnTo>
                  <a:pt x="16740" y="714425"/>
                </a:lnTo>
                <a:lnTo>
                  <a:pt x="29365" y="758066"/>
                </a:lnTo>
                <a:lnTo>
                  <a:pt x="45265" y="800210"/>
                </a:lnTo>
                <a:lnTo>
                  <a:pt x="64292" y="840709"/>
                </a:lnTo>
                <a:lnTo>
                  <a:pt x="86298" y="879416"/>
                </a:lnTo>
                <a:lnTo>
                  <a:pt x="111134" y="916182"/>
                </a:lnTo>
                <a:lnTo>
                  <a:pt x="138653" y="950858"/>
                </a:lnTo>
                <a:lnTo>
                  <a:pt x="168706" y="983297"/>
                </a:lnTo>
                <a:lnTo>
                  <a:pt x="201145" y="1013350"/>
                </a:lnTo>
                <a:lnTo>
                  <a:pt x="235821" y="1040869"/>
                </a:lnTo>
                <a:lnTo>
                  <a:pt x="272587" y="1065705"/>
                </a:lnTo>
                <a:lnTo>
                  <a:pt x="311294" y="1087711"/>
                </a:lnTo>
                <a:lnTo>
                  <a:pt x="351793" y="1106739"/>
                </a:lnTo>
                <a:lnTo>
                  <a:pt x="393938" y="1122639"/>
                </a:lnTo>
                <a:lnTo>
                  <a:pt x="437578" y="1135264"/>
                </a:lnTo>
                <a:lnTo>
                  <a:pt x="482567" y="1144465"/>
                </a:lnTo>
                <a:lnTo>
                  <a:pt x="528755" y="1150094"/>
                </a:lnTo>
                <a:lnTo>
                  <a:pt x="575995" y="1152004"/>
                </a:lnTo>
                <a:lnTo>
                  <a:pt x="623237" y="1150094"/>
                </a:lnTo>
                <a:lnTo>
                  <a:pt x="669427" y="1144465"/>
                </a:lnTo>
                <a:lnTo>
                  <a:pt x="714417" y="1135264"/>
                </a:lnTo>
                <a:lnTo>
                  <a:pt x="758058" y="1122639"/>
                </a:lnTo>
                <a:lnTo>
                  <a:pt x="800202" y="1106739"/>
                </a:lnTo>
                <a:lnTo>
                  <a:pt x="840702" y="1087711"/>
                </a:lnTo>
                <a:lnTo>
                  <a:pt x="879409" y="1065705"/>
                </a:lnTo>
                <a:lnTo>
                  <a:pt x="916175" y="1040869"/>
                </a:lnTo>
                <a:lnTo>
                  <a:pt x="950851" y="1013350"/>
                </a:lnTo>
                <a:lnTo>
                  <a:pt x="983289" y="983297"/>
                </a:lnTo>
                <a:lnTo>
                  <a:pt x="1013341" y="950858"/>
                </a:lnTo>
                <a:lnTo>
                  <a:pt x="1040860" y="916182"/>
                </a:lnTo>
                <a:lnTo>
                  <a:pt x="1065696" y="879416"/>
                </a:lnTo>
                <a:lnTo>
                  <a:pt x="1087701" y="840709"/>
                </a:lnTo>
                <a:lnTo>
                  <a:pt x="1106728" y="800210"/>
                </a:lnTo>
                <a:lnTo>
                  <a:pt x="1122627" y="758066"/>
                </a:lnTo>
                <a:lnTo>
                  <a:pt x="1135252" y="714425"/>
                </a:lnTo>
                <a:lnTo>
                  <a:pt x="1144453" y="669437"/>
                </a:lnTo>
                <a:lnTo>
                  <a:pt x="1150082" y="623248"/>
                </a:lnTo>
                <a:lnTo>
                  <a:pt x="1151991" y="576008"/>
                </a:lnTo>
                <a:lnTo>
                  <a:pt x="1150082" y="528766"/>
                </a:lnTo>
                <a:lnTo>
                  <a:pt x="1144453" y="482576"/>
                </a:lnTo>
                <a:lnTo>
                  <a:pt x="1135252" y="437586"/>
                </a:lnTo>
                <a:lnTo>
                  <a:pt x="1122627" y="393944"/>
                </a:lnTo>
                <a:lnTo>
                  <a:pt x="1106728" y="351799"/>
                </a:lnTo>
                <a:lnTo>
                  <a:pt x="1087701" y="311298"/>
                </a:lnTo>
                <a:lnTo>
                  <a:pt x="1065696" y="272591"/>
                </a:lnTo>
                <a:lnTo>
                  <a:pt x="1040860" y="235824"/>
                </a:lnTo>
                <a:lnTo>
                  <a:pt x="1013341" y="201147"/>
                </a:lnTo>
                <a:lnTo>
                  <a:pt x="983289" y="168708"/>
                </a:lnTo>
                <a:lnTo>
                  <a:pt x="950851" y="138655"/>
                </a:lnTo>
                <a:lnTo>
                  <a:pt x="916175" y="111135"/>
                </a:lnTo>
                <a:lnTo>
                  <a:pt x="879409" y="86298"/>
                </a:lnTo>
                <a:lnTo>
                  <a:pt x="840702" y="64292"/>
                </a:lnTo>
                <a:lnTo>
                  <a:pt x="800202" y="45265"/>
                </a:lnTo>
                <a:lnTo>
                  <a:pt x="758058" y="29365"/>
                </a:lnTo>
                <a:lnTo>
                  <a:pt x="714417" y="16740"/>
                </a:lnTo>
                <a:lnTo>
                  <a:pt x="669427" y="7538"/>
                </a:lnTo>
                <a:lnTo>
                  <a:pt x="623237" y="1909"/>
                </a:lnTo>
                <a:lnTo>
                  <a:pt x="575995" y="0"/>
                </a:lnTo>
                <a:close/>
              </a:path>
            </a:pathLst>
          </a:custGeom>
          <a:solidFill>
            <a:srgbClr val="ED1C24"/>
          </a:solidFill>
        </p:spPr>
        <p:txBody>
          <a:bodyPr wrap="square" lIns="0" tIns="0" rIns="0" bIns="0" rtlCol="0"/>
          <a:lstStyle/>
          <a:p>
            <a:endParaRPr/>
          </a:p>
        </p:txBody>
      </p:sp>
      <p:sp>
        <p:nvSpPr>
          <p:cNvPr id="12" name="object 12"/>
          <p:cNvSpPr txBox="1">
            <a:spLocks noGrp="1"/>
          </p:cNvSpPr>
          <p:nvPr>
            <p:ph type="title"/>
          </p:nvPr>
        </p:nvSpPr>
        <p:spPr>
          <a:xfrm>
            <a:off x="393700" y="413625"/>
            <a:ext cx="1863446" cy="661720"/>
          </a:xfrm>
          <a:prstGeom prst="rect">
            <a:avLst/>
          </a:prstGeom>
        </p:spPr>
        <p:txBody>
          <a:bodyPr vert="horz" wrap="square" lIns="0" tIns="71120" rIns="0" bIns="0" rtlCol="0">
            <a:spAutoFit/>
          </a:bodyPr>
          <a:lstStyle/>
          <a:p>
            <a:pPr marL="12700" marR="5080">
              <a:lnSpc>
                <a:spcPts val="2300"/>
              </a:lnSpc>
              <a:spcBef>
                <a:spcPts val="560"/>
              </a:spcBef>
            </a:pPr>
            <a:r>
              <a:rPr spc="-40" dirty="0"/>
              <a:t>Tanz</a:t>
            </a:r>
            <a:r>
              <a:rPr lang="de-CH" spc="-40" dirty="0" err="1"/>
              <a:t>weekend</a:t>
            </a:r>
            <a:r>
              <a:rPr spc="-40" dirty="0"/>
              <a:t> </a:t>
            </a:r>
            <a:r>
              <a:rPr spc="-10" dirty="0"/>
              <a:t>Package</a:t>
            </a:r>
          </a:p>
        </p:txBody>
      </p:sp>
      <p:sp>
        <p:nvSpPr>
          <p:cNvPr id="17" name="object 17"/>
          <p:cNvSpPr txBox="1"/>
          <p:nvPr/>
        </p:nvSpPr>
        <p:spPr>
          <a:xfrm>
            <a:off x="3754090" y="4875877"/>
            <a:ext cx="1355000" cy="120546"/>
          </a:xfrm>
          <a:prstGeom prst="rect">
            <a:avLst/>
          </a:prstGeom>
        </p:spPr>
        <p:txBody>
          <a:bodyPr vert="horz" wrap="square" lIns="0" tIns="12700" rIns="0" bIns="0" rtlCol="0">
            <a:spAutoFit/>
          </a:bodyPr>
          <a:lstStyle/>
          <a:p>
            <a:pPr marL="12700">
              <a:lnSpc>
                <a:spcPct val="100000"/>
              </a:lnSpc>
              <a:spcBef>
                <a:spcPts val="100"/>
              </a:spcBef>
            </a:pPr>
            <a:r>
              <a:rPr lang="de-CH" sz="700" dirty="0">
                <a:solidFill>
                  <a:srgbClr val="231F20"/>
                </a:solidFill>
                <a:latin typeface="HelveticaNeueLTPro-Md"/>
                <a:cs typeface="HelveticaNeueLTPro-Md"/>
              </a:rPr>
              <a:t>Hotel Eden *</a:t>
            </a:r>
            <a:r>
              <a:rPr lang="de-CH" sz="700" spc="-10" dirty="0">
                <a:solidFill>
                  <a:srgbClr val="231F20"/>
                </a:solidFill>
                <a:latin typeface="HelveticaNeueLTPro-Md"/>
                <a:cs typeface="HelveticaNeueLTPro-Md"/>
              </a:rPr>
              <a:t>***</a:t>
            </a:r>
            <a:r>
              <a:rPr lang="de-CH" sz="500" spc="-10" dirty="0">
                <a:solidFill>
                  <a:srgbClr val="231F20"/>
                </a:solidFill>
                <a:latin typeface="HelveticaNeueLTPro-Md"/>
                <a:cs typeface="HelveticaNeueLTPro-Md"/>
              </a:rPr>
              <a:t>S</a:t>
            </a:r>
            <a:endParaRPr sz="500" dirty="0">
              <a:latin typeface="HelveticaNeueLTPro-Md"/>
              <a:cs typeface="HelveticaNeueLTPro-Md"/>
            </a:endParaRPr>
          </a:p>
        </p:txBody>
      </p:sp>
      <p:sp>
        <p:nvSpPr>
          <p:cNvPr id="18" name="object 18"/>
          <p:cNvSpPr txBox="1"/>
          <p:nvPr/>
        </p:nvSpPr>
        <p:spPr>
          <a:xfrm>
            <a:off x="7439282" y="4875877"/>
            <a:ext cx="574418" cy="120546"/>
          </a:xfrm>
          <a:prstGeom prst="rect">
            <a:avLst/>
          </a:prstGeom>
        </p:spPr>
        <p:txBody>
          <a:bodyPr vert="horz" wrap="square" lIns="0" tIns="12700" rIns="0" bIns="0" rtlCol="0">
            <a:spAutoFit/>
          </a:bodyPr>
          <a:lstStyle/>
          <a:p>
            <a:pPr marL="12700">
              <a:lnSpc>
                <a:spcPct val="100000"/>
              </a:lnSpc>
              <a:spcBef>
                <a:spcPts val="100"/>
              </a:spcBef>
            </a:pPr>
            <a:r>
              <a:rPr lang="de-CH" sz="700" dirty="0">
                <a:solidFill>
                  <a:srgbClr val="231F20"/>
                </a:solidFill>
                <a:latin typeface="HelveticaNeueLTPro-Md"/>
                <a:cs typeface="HelveticaNeueLTPro-Md"/>
              </a:rPr>
              <a:t>Bucht Spiez</a:t>
            </a:r>
            <a:endParaRPr sz="700" dirty="0">
              <a:latin typeface="HelveticaNeueLTPro-Md"/>
              <a:cs typeface="HelveticaNeueLTPro-Md"/>
            </a:endParaRPr>
          </a:p>
        </p:txBody>
      </p:sp>
      <p:sp>
        <p:nvSpPr>
          <p:cNvPr id="19" name="object 19"/>
          <p:cNvSpPr txBox="1"/>
          <p:nvPr/>
        </p:nvSpPr>
        <p:spPr>
          <a:xfrm>
            <a:off x="3839300" y="7107897"/>
            <a:ext cx="897800" cy="120546"/>
          </a:xfrm>
          <a:prstGeom prst="rect">
            <a:avLst/>
          </a:prstGeom>
        </p:spPr>
        <p:txBody>
          <a:bodyPr vert="horz" wrap="square" lIns="0" tIns="12700" rIns="0" bIns="0" rtlCol="0">
            <a:spAutoFit/>
          </a:bodyPr>
          <a:lstStyle/>
          <a:p>
            <a:pPr marL="12700">
              <a:lnSpc>
                <a:spcPct val="100000"/>
              </a:lnSpc>
              <a:spcBef>
                <a:spcPts val="100"/>
              </a:spcBef>
            </a:pPr>
            <a:r>
              <a:rPr lang="de-CH" sz="700" spc="-10" dirty="0" err="1">
                <a:solidFill>
                  <a:srgbClr val="231F20"/>
                </a:solidFill>
                <a:latin typeface="HelveticaNeueLTPro-Md"/>
                <a:cs typeface="HelveticaNeueLTPro-Md"/>
              </a:rPr>
              <a:t>Esssaal</a:t>
            </a:r>
            <a:endParaRPr sz="700" dirty="0">
              <a:latin typeface="HelveticaNeueLTPro-Md"/>
              <a:cs typeface="HelveticaNeueLTPro-Md"/>
            </a:endParaRPr>
          </a:p>
        </p:txBody>
      </p:sp>
      <p:sp>
        <p:nvSpPr>
          <p:cNvPr id="20" name="object 20"/>
          <p:cNvSpPr txBox="1"/>
          <p:nvPr/>
        </p:nvSpPr>
        <p:spPr>
          <a:xfrm>
            <a:off x="7439282" y="7107897"/>
            <a:ext cx="1107818" cy="120546"/>
          </a:xfrm>
          <a:prstGeom prst="rect">
            <a:avLst/>
          </a:prstGeom>
        </p:spPr>
        <p:txBody>
          <a:bodyPr vert="horz" wrap="square" lIns="0" tIns="12700" rIns="0" bIns="0" rtlCol="0">
            <a:spAutoFit/>
          </a:bodyPr>
          <a:lstStyle/>
          <a:p>
            <a:pPr marL="12700">
              <a:lnSpc>
                <a:spcPct val="100000"/>
              </a:lnSpc>
              <a:spcBef>
                <a:spcPts val="100"/>
              </a:spcBef>
            </a:pPr>
            <a:r>
              <a:rPr lang="de-CH" sz="700" spc="-10" dirty="0">
                <a:solidFill>
                  <a:srgbClr val="231F20"/>
                </a:solidFill>
                <a:latin typeface="HelveticaNeueLTPro-Md"/>
                <a:cs typeface="HelveticaNeueLTPro-Md"/>
              </a:rPr>
              <a:t>Beispiel Zimmer</a:t>
            </a:r>
            <a:endParaRPr sz="700" dirty="0">
              <a:latin typeface="HelveticaNeueLTPro-Md"/>
              <a:cs typeface="HelveticaNeueLTPro-Md"/>
            </a:endParaRPr>
          </a:p>
        </p:txBody>
      </p:sp>
      <p:pic>
        <p:nvPicPr>
          <p:cNvPr id="16" name="Grafik 15">
            <a:extLst>
              <a:ext uri="{FF2B5EF4-FFF2-40B4-BE49-F238E27FC236}">
                <a16:creationId xmlns:a16="http://schemas.microsoft.com/office/drawing/2014/main" id="{C091D4C1-2015-AEFD-F665-FB9F2EA1E0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754090" y="2935700"/>
            <a:ext cx="3097961" cy="1931001"/>
          </a:xfrm>
          <a:prstGeom prst="rect">
            <a:avLst/>
          </a:prstGeom>
        </p:spPr>
      </p:pic>
      <p:pic>
        <p:nvPicPr>
          <p:cNvPr id="23" name="Grafik 22">
            <a:extLst>
              <a:ext uri="{FF2B5EF4-FFF2-40B4-BE49-F238E27FC236}">
                <a16:creationId xmlns:a16="http://schemas.microsoft.com/office/drawing/2014/main" id="{D31A53E1-C730-1189-1766-E0E9645159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090" y="5127325"/>
            <a:ext cx="3097961" cy="1975497"/>
          </a:xfrm>
          <a:prstGeom prst="rect">
            <a:avLst/>
          </a:prstGeom>
        </p:spPr>
      </p:pic>
      <p:pic>
        <p:nvPicPr>
          <p:cNvPr id="30" name="Grafik 29">
            <a:extLst>
              <a:ext uri="{FF2B5EF4-FFF2-40B4-BE49-F238E27FC236}">
                <a16:creationId xmlns:a16="http://schemas.microsoft.com/office/drawing/2014/main" id="{2FA209BF-7595-9D02-7E9A-240D2448D0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4935" y="2933050"/>
            <a:ext cx="3006460" cy="1931001"/>
          </a:xfrm>
          <a:prstGeom prst="rect">
            <a:avLst/>
          </a:prstGeom>
        </p:spPr>
      </p:pic>
      <p:pic>
        <p:nvPicPr>
          <p:cNvPr id="35" name="Grafik 34">
            <a:extLst>
              <a:ext uri="{FF2B5EF4-FFF2-40B4-BE49-F238E27FC236}">
                <a16:creationId xmlns:a16="http://schemas.microsoft.com/office/drawing/2014/main" id="{56766109-5514-50FE-2122-F4FB706C66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7405" y="5127325"/>
            <a:ext cx="2973990" cy="197339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631</Words>
  <Application>Microsoft Office PowerPoint</Application>
  <PresentationFormat>Benutzerdefiniert</PresentationFormat>
  <Paragraphs>90</Paragraphs>
  <Slides>2</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vt:i4>
      </vt:variant>
    </vt:vector>
  </HeadingPairs>
  <TitlesOfParts>
    <vt:vector size="6" baseType="lpstr">
      <vt:lpstr>Calibri</vt:lpstr>
      <vt:lpstr>HelveticaNeueLT Pro 55 Roman</vt:lpstr>
      <vt:lpstr>HelveticaNeueLTPro-Md</vt:lpstr>
      <vt:lpstr>Office Theme</vt:lpstr>
      <vt:lpstr>Tanzweekend- programm</vt:lpstr>
      <vt:lpstr>Tanzweekend Package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Tanzferien- programm</dc:title>
  <dc:creator>mischa</dc:creator>
  <cp:lastModifiedBy>Sekretariat Badener Tanzcentrum</cp:lastModifiedBy>
  <cp:revision>28</cp:revision>
  <cp:lastPrinted>2026-04-01T13:38:49Z</cp:lastPrinted>
  <dcterms:created xsi:type="dcterms:W3CDTF">2022-11-10T11:33:05Z</dcterms:created>
  <dcterms:modified xsi:type="dcterms:W3CDTF">2026-04-07T15:09:09Z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2022-11-10T00:00:00Z</vt:filetime>
  </property>
  <property fmtid="{D5CDD505-2E9C-101B-9397-08002B2CF9AE}" pid="3" name="Creator">
    <vt:lpwstr>Adobe InDesign 17.0 (Macintosh)</vt:lpwstr>
  </property>
  <property fmtid="{D5CDD505-2E9C-101B-9397-08002B2CF9AE}" pid="4" name="LastSaved">
    <vt:filetime>2022-11-10T00:00:00Z</vt:filetime>
  </property>
  <property fmtid="{D5CDD505-2E9C-101B-9397-08002B2CF9AE}" pid="5" name="Producer">
    <vt:lpwstr>Adobe PDF Library 16.0.3</vt:lpwstr>
  </property>
</Properties>
</file>